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33" r:id="rId2"/>
    <p:sldId id="257" r:id="rId3"/>
    <p:sldId id="332" r:id="rId4"/>
    <p:sldId id="338" r:id="rId5"/>
    <p:sldId id="264" r:id="rId6"/>
    <p:sldId id="342" r:id="rId7"/>
    <p:sldId id="341" r:id="rId8"/>
    <p:sldId id="339" r:id="rId9"/>
    <p:sldId id="340"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33CCFF"/>
    <a:srgbClr val="00CCFF"/>
    <a:srgbClr val="99CCFF"/>
    <a:srgbClr val="FF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9" autoAdjust="0"/>
    <p:restoredTop sz="84120" autoAdjust="0"/>
  </p:normalViewPr>
  <p:slideViewPr>
    <p:cSldViewPr>
      <p:cViewPr varScale="1">
        <p:scale>
          <a:sx n="75" d="100"/>
          <a:sy n="75" d="100"/>
        </p:scale>
        <p:origin x="282"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542" y="112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641BA86-95AC-4958-B3CC-31DD01DFC6DD}" type="datetimeFigureOut">
              <a:rPr lang="en-GB" smtClean="0"/>
              <a:t>12/11/2013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B03B5AE-250C-4081-A9A9-176B6274D774}" type="slidenum">
              <a:rPr lang="en-GB" smtClean="0"/>
              <a:t>‹#›</a:t>
            </a:fld>
            <a:endParaRPr lang="en-GB"/>
          </a:p>
        </p:txBody>
      </p:sp>
    </p:spTree>
    <p:extLst>
      <p:ext uri="{BB962C8B-B14F-4D97-AF65-F5344CB8AC3E}">
        <p14:creationId xmlns:p14="http://schemas.microsoft.com/office/powerpoint/2010/main" val="2758845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Objectives / Key research question(s) of the paper</a:t>
            </a:r>
          </a:p>
          <a:p>
            <a:pPr lvl="0"/>
            <a:r>
              <a:rPr lang="en-GB" sz="1200" kern="1200" dirty="0" smtClean="0">
                <a:solidFill>
                  <a:schemeClr val="tx1"/>
                </a:solidFill>
                <a:effectLst/>
                <a:latin typeface="+mn-lt"/>
                <a:ea typeface="+mn-ea"/>
                <a:cs typeface="+mn-cs"/>
              </a:rPr>
              <a:t>Key model or framework used</a:t>
            </a:r>
          </a:p>
          <a:p>
            <a:pPr lvl="0"/>
            <a:r>
              <a:rPr lang="en-GB" sz="1200" kern="1200" dirty="0" smtClean="0">
                <a:solidFill>
                  <a:schemeClr val="tx1"/>
                </a:solidFill>
                <a:effectLst/>
                <a:latin typeface="+mn-lt"/>
                <a:ea typeface="+mn-ea"/>
                <a:cs typeface="+mn-cs"/>
              </a:rPr>
              <a:t>Nature and source of data used, including any key limitations to the methodology/methods</a:t>
            </a:r>
          </a:p>
          <a:p>
            <a:pPr lvl="0"/>
            <a:r>
              <a:rPr lang="en-GB" sz="1200" kern="1200" dirty="0" smtClean="0">
                <a:solidFill>
                  <a:schemeClr val="tx1"/>
                </a:solidFill>
                <a:effectLst/>
                <a:latin typeface="+mn-lt"/>
                <a:ea typeface="+mn-ea"/>
                <a:cs typeface="+mn-cs"/>
              </a:rPr>
              <a:t>Presentation of key findings – </a:t>
            </a:r>
            <a:r>
              <a:rPr lang="en-GB" sz="1200" u="sng" kern="1200" dirty="0" smtClean="0">
                <a:solidFill>
                  <a:schemeClr val="tx1"/>
                </a:solidFill>
                <a:effectLst/>
                <a:latin typeface="+mn-lt"/>
                <a:ea typeface="+mn-ea"/>
                <a:cs typeface="+mn-cs"/>
              </a:rPr>
              <a:t>avoiding</a:t>
            </a:r>
            <a:r>
              <a:rPr lang="en-GB" sz="1200" kern="1200" dirty="0" smtClean="0">
                <a:solidFill>
                  <a:schemeClr val="tx1"/>
                </a:solidFill>
                <a:effectLst/>
                <a:latin typeface="+mn-lt"/>
                <a:ea typeface="+mn-ea"/>
                <a:cs typeface="+mn-cs"/>
              </a:rPr>
              <a:t> detailed discussion of statistical data</a:t>
            </a:r>
          </a:p>
          <a:p>
            <a:pPr lvl="0"/>
            <a:r>
              <a:rPr lang="en-GB" sz="1200" kern="1200" dirty="0" smtClean="0">
                <a:solidFill>
                  <a:schemeClr val="tx1"/>
                </a:solidFill>
                <a:effectLst/>
                <a:latin typeface="+mn-lt"/>
                <a:ea typeface="+mn-ea"/>
                <a:cs typeface="+mn-cs"/>
              </a:rPr>
              <a:t>Conclusions and implications for research, policy or practice</a:t>
            </a:r>
          </a:p>
          <a:p>
            <a:pPr lvl="0"/>
            <a:r>
              <a:rPr lang="en-GB" sz="1200" kern="1200" dirty="0" smtClean="0">
                <a:solidFill>
                  <a:schemeClr val="tx1"/>
                </a:solidFill>
                <a:effectLst/>
                <a:latin typeface="+mn-lt"/>
                <a:ea typeface="+mn-ea"/>
                <a:cs typeface="+mn-cs"/>
              </a:rPr>
              <a:t>Recommendations for future research and development</a:t>
            </a:r>
          </a:p>
          <a:p>
            <a:endParaRPr lang="en-GB" b="1" dirty="0" smtClean="0"/>
          </a:p>
          <a:p>
            <a:endParaRPr lang="en-GB" b="1" dirty="0" smtClean="0"/>
          </a:p>
          <a:p>
            <a:r>
              <a:rPr lang="en-GB" sz="1200" b="1" kern="1200" dirty="0" smtClean="0">
                <a:solidFill>
                  <a:schemeClr val="tx1"/>
                </a:solidFill>
                <a:effectLst/>
                <a:latin typeface="+mn-lt"/>
                <a:ea typeface="+mn-ea"/>
                <a:cs typeface="+mn-cs"/>
              </a:rPr>
              <a:t>ABSTRACT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Objectives: </a:t>
            </a:r>
            <a:r>
              <a:rPr lang="en-GB" sz="1200" kern="1200" dirty="0" smtClean="0">
                <a:solidFill>
                  <a:schemeClr val="tx1"/>
                </a:solidFill>
                <a:effectLst/>
                <a:latin typeface="+mn-lt"/>
                <a:ea typeface="+mn-ea"/>
                <a:cs typeface="+mn-cs"/>
              </a:rPr>
              <a:t>This longitudinal study aimed to investigate, over a period of four years, what happened to graduates with a creative degree when they tried to start a digital creative business on graduating.</a:t>
            </a:r>
          </a:p>
          <a:p>
            <a:r>
              <a:rPr lang="en-GB" sz="1200" b="1" kern="1200" dirty="0" smtClean="0">
                <a:solidFill>
                  <a:schemeClr val="tx1"/>
                </a:solidFill>
                <a:effectLst/>
                <a:latin typeface="+mn-lt"/>
                <a:ea typeface="+mn-ea"/>
                <a:cs typeface="+mn-cs"/>
              </a:rPr>
              <a:t>Prior Work: </a:t>
            </a:r>
            <a:r>
              <a:rPr lang="en-GB" sz="1200" kern="1200" dirty="0" smtClean="0">
                <a:solidFill>
                  <a:schemeClr val="tx1"/>
                </a:solidFill>
                <a:effectLst/>
                <a:latin typeface="+mn-lt"/>
                <a:ea typeface="+mn-ea"/>
                <a:cs typeface="+mn-cs"/>
              </a:rPr>
              <a:t>There is relatively little literature on the outcomes when graduates try to start a business. Some studies examine, retrospectively, successful creative entrepreneurs but research tends not to follow nascent entrepreneurs in ‘real-time’ whatever the outcome: success or failure.  </a:t>
            </a:r>
          </a:p>
          <a:p>
            <a:r>
              <a:rPr lang="en-GB" sz="1200" b="1" kern="1200" dirty="0" smtClean="0">
                <a:solidFill>
                  <a:schemeClr val="tx1"/>
                </a:solidFill>
                <a:effectLst/>
                <a:latin typeface="+mn-lt"/>
                <a:ea typeface="+mn-ea"/>
                <a:cs typeface="+mn-cs"/>
              </a:rPr>
              <a:t>Approach: </a:t>
            </a:r>
            <a:r>
              <a:rPr lang="en-GB" sz="1200" kern="1200" dirty="0" smtClean="0">
                <a:solidFill>
                  <a:schemeClr val="tx1"/>
                </a:solidFill>
                <a:effectLst/>
                <a:latin typeface="+mn-lt"/>
                <a:ea typeface="+mn-ea"/>
                <a:cs typeface="+mn-cs"/>
              </a:rPr>
              <a:t>Seven creative ‘nascent graduate entrepreneurs’ were followed for up to four years. The individuals had all been independently assessed as having ‘promise of business success’, but were young and lacking experience. They had high levels of start-up support in the NE of England, for instance through DigitalCity Fellowships. The creative graduates were followed as individual case studies mainly through six-monthly semi-structured interviews, which explored retrospectively their school/university years and then followed their business progress and personal development. Particular attention was paid to the interaction between their personal, business, and creative lives and how this interaction affected key outcomes.</a:t>
            </a:r>
          </a:p>
          <a:p>
            <a:r>
              <a:rPr lang="en-GB" sz="1200" b="1" kern="1200" dirty="0" smtClean="0">
                <a:solidFill>
                  <a:schemeClr val="tx1"/>
                </a:solidFill>
                <a:effectLst/>
                <a:latin typeface="+mn-lt"/>
                <a:ea typeface="+mn-ea"/>
                <a:cs typeface="+mn-cs"/>
              </a:rPr>
              <a:t>Results: </a:t>
            </a:r>
            <a:r>
              <a:rPr lang="en-GB" sz="1200" kern="1200" dirty="0" smtClean="0">
                <a:solidFill>
                  <a:schemeClr val="tx1"/>
                </a:solidFill>
                <a:effectLst/>
                <a:latin typeface="+mn-lt"/>
                <a:ea typeface="+mn-ea"/>
                <a:cs typeface="+mn-cs"/>
              </a:rPr>
              <a:t>There have been three main contributions of this study to the academic literature. First, none of the businesses provided even the minimum wage for the owners, who have now nearly all moved into employment: the study, therefore, provided real-time data on businesses from inception to closure. Second, perhaps less surprisingly for this age-group, events in their personal lives had a big impact on their business/personal decisions: for instance, the arrival of children significantly sharpened the need for financial security. Third, although the initial transition from ‘creative student’ to ‘creative entrepreneur’ was not easy it did attract plenty of business start-up support. The subsequent attempts to make a second transition from being an unsuccessful creative entrepreneur to financial stability were harder, with little external assistance being available.</a:t>
            </a:r>
          </a:p>
          <a:p>
            <a:r>
              <a:rPr lang="en-GB" sz="1200" b="1" kern="1200" dirty="0" smtClean="0">
                <a:solidFill>
                  <a:schemeClr val="tx1"/>
                </a:solidFill>
                <a:effectLst/>
                <a:latin typeface="+mn-lt"/>
                <a:ea typeface="+mn-ea"/>
                <a:cs typeface="+mn-cs"/>
              </a:rPr>
              <a:t>Implications: </a:t>
            </a:r>
            <a:r>
              <a:rPr lang="en-GB" sz="1200" kern="1200" dirty="0" smtClean="0">
                <a:solidFill>
                  <a:schemeClr val="tx1"/>
                </a:solidFill>
                <a:effectLst/>
                <a:latin typeface="+mn-lt"/>
                <a:ea typeface="+mn-ea"/>
                <a:cs typeface="+mn-cs"/>
              </a:rPr>
              <a:t>The insights from the research have practical implications for the design of entrepreneurship education in HEIs, for the support of creative graduates starting businesses, and for their on-going business or personal support. They also raise issues about the effectiveness of enterprise education and regional start-up support policy.</a:t>
            </a:r>
          </a:p>
          <a:p>
            <a:r>
              <a:rPr lang="en-GB" sz="1200" b="1" kern="1200" dirty="0" smtClean="0">
                <a:solidFill>
                  <a:schemeClr val="tx1"/>
                </a:solidFill>
                <a:effectLst/>
                <a:latin typeface="+mn-lt"/>
                <a:ea typeface="+mn-ea"/>
                <a:cs typeface="+mn-cs"/>
              </a:rPr>
              <a:t>Value: </a:t>
            </a:r>
            <a:r>
              <a:rPr lang="en-GB" sz="1200" kern="1200" dirty="0" smtClean="0">
                <a:solidFill>
                  <a:schemeClr val="tx1"/>
                </a:solidFill>
                <a:effectLst/>
                <a:latin typeface="+mn-lt"/>
                <a:ea typeface="+mn-ea"/>
                <a:cs typeface="+mn-cs"/>
              </a:rPr>
              <a:t>The longitudinal in-depth approach has brought new insights to the ways that creative graduates develop both in their businesses and personally. It highlights several areas where more research would be valuable, especially in dealing with the consequences of their unsuccessful business ventures.</a:t>
            </a:r>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r>
            <a:br>
              <a:rPr lang="en-GB" sz="1200" b="1" kern="1200" dirty="0" smtClean="0">
                <a:solidFill>
                  <a:schemeClr val="tx1"/>
                </a:solidFill>
                <a:effectLst/>
                <a:latin typeface="+mn-lt"/>
                <a:ea typeface="+mn-ea"/>
                <a:cs typeface="+mn-cs"/>
              </a:rPr>
            </a:br>
            <a:endParaRPr lang="en-GB" dirty="0" smtClean="0"/>
          </a:p>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1</a:t>
            </a:fld>
            <a:endParaRPr lang="en-GB"/>
          </a:p>
        </p:txBody>
      </p:sp>
    </p:spTree>
    <p:extLst>
      <p:ext uri="{BB962C8B-B14F-4D97-AF65-F5344CB8AC3E}">
        <p14:creationId xmlns:p14="http://schemas.microsoft.com/office/powerpoint/2010/main" val="3765901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2</a:t>
            </a:fld>
            <a:endParaRPr lang="en-GB"/>
          </a:p>
        </p:txBody>
      </p:sp>
    </p:spTree>
    <p:extLst>
      <p:ext uri="{BB962C8B-B14F-4D97-AF65-F5344CB8AC3E}">
        <p14:creationId xmlns:p14="http://schemas.microsoft.com/office/powerpoint/2010/main" val="2869910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3</a:t>
            </a:fld>
            <a:endParaRPr lang="en-GB"/>
          </a:p>
        </p:txBody>
      </p:sp>
    </p:spTree>
    <p:extLst>
      <p:ext uri="{BB962C8B-B14F-4D97-AF65-F5344CB8AC3E}">
        <p14:creationId xmlns:p14="http://schemas.microsoft.com/office/powerpoint/2010/main" val="71866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4</a:t>
            </a:fld>
            <a:endParaRPr lang="en-GB"/>
          </a:p>
        </p:txBody>
      </p:sp>
    </p:spTree>
    <p:extLst>
      <p:ext uri="{BB962C8B-B14F-4D97-AF65-F5344CB8AC3E}">
        <p14:creationId xmlns:p14="http://schemas.microsoft.com/office/powerpoint/2010/main" val="1913008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55650">
              <a:defRPr i="1">
                <a:solidFill>
                  <a:schemeClr val="tx1"/>
                </a:solidFill>
                <a:latin typeface="Arial" charset="0"/>
              </a:defRPr>
            </a:lvl1pPr>
            <a:lvl2pPr marL="742950" indent="-285750" defTabSz="755650">
              <a:defRPr i="1">
                <a:solidFill>
                  <a:schemeClr val="tx1"/>
                </a:solidFill>
                <a:latin typeface="Arial" charset="0"/>
              </a:defRPr>
            </a:lvl2pPr>
            <a:lvl3pPr marL="1143000" indent="-228600" defTabSz="755650">
              <a:defRPr i="1">
                <a:solidFill>
                  <a:schemeClr val="tx1"/>
                </a:solidFill>
                <a:latin typeface="Arial" charset="0"/>
              </a:defRPr>
            </a:lvl3pPr>
            <a:lvl4pPr marL="1600200" indent="-228600" defTabSz="755650">
              <a:defRPr i="1">
                <a:solidFill>
                  <a:schemeClr val="tx1"/>
                </a:solidFill>
                <a:latin typeface="Arial" charset="0"/>
              </a:defRPr>
            </a:lvl4pPr>
            <a:lvl5pPr marL="2057400" indent="-228600" defTabSz="755650">
              <a:defRPr i="1">
                <a:solidFill>
                  <a:schemeClr val="tx1"/>
                </a:solidFill>
                <a:latin typeface="Arial" charset="0"/>
              </a:defRPr>
            </a:lvl5pPr>
            <a:lvl6pPr marL="2514600" indent="-228600" defTabSz="755650" eaLnBrk="0" fontAlgn="base" hangingPunct="0">
              <a:spcBef>
                <a:spcPct val="0"/>
              </a:spcBef>
              <a:spcAft>
                <a:spcPct val="0"/>
              </a:spcAft>
              <a:defRPr i="1">
                <a:solidFill>
                  <a:schemeClr val="tx1"/>
                </a:solidFill>
                <a:latin typeface="Arial" charset="0"/>
              </a:defRPr>
            </a:lvl6pPr>
            <a:lvl7pPr marL="2971800" indent="-228600" defTabSz="755650" eaLnBrk="0" fontAlgn="base" hangingPunct="0">
              <a:spcBef>
                <a:spcPct val="0"/>
              </a:spcBef>
              <a:spcAft>
                <a:spcPct val="0"/>
              </a:spcAft>
              <a:defRPr i="1">
                <a:solidFill>
                  <a:schemeClr val="tx1"/>
                </a:solidFill>
                <a:latin typeface="Arial" charset="0"/>
              </a:defRPr>
            </a:lvl7pPr>
            <a:lvl8pPr marL="3429000" indent="-228600" defTabSz="755650" eaLnBrk="0" fontAlgn="base" hangingPunct="0">
              <a:spcBef>
                <a:spcPct val="0"/>
              </a:spcBef>
              <a:spcAft>
                <a:spcPct val="0"/>
              </a:spcAft>
              <a:defRPr i="1">
                <a:solidFill>
                  <a:schemeClr val="tx1"/>
                </a:solidFill>
                <a:latin typeface="Arial" charset="0"/>
              </a:defRPr>
            </a:lvl8pPr>
            <a:lvl9pPr marL="3886200" indent="-228600" defTabSz="755650" eaLnBrk="0" fontAlgn="base" hangingPunct="0">
              <a:spcBef>
                <a:spcPct val="0"/>
              </a:spcBef>
              <a:spcAft>
                <a:spcPct val="0"/>
              </a:spcAft>
              <a:defRPr i="1">
                <a:solidFill>
                  <a:schemeClr val="tx1"/>
                </a:solidFill>
                <a:latin typeface="Arial" charset="0"/>
              </a:defRPr>
            </a:lvl9pPr>
          </a:lstStyle>
          <a:p>
            <a:fld id="{6CD4BA89-AF22-4D18-990A-CFF11DC9AE0E}" type="slidenum">
              <a:rPr lang="en-GB" smtClean="0">
                <a:latin typeface="Times New Roman" pitchFamily="18" charset="0"/>
              </a:rPr>
              <a:pPr/>
              <a:t>5</a:t>
            </a:fld>
            <a:endParaRPr lang="en-GB" smtClean="0">
              <a:latin typeface="Times New Roman" pitchFamily="18" charset="0"/>
            </a:endParaRPr>
          </a:p>
        </p:txBody>
      </p:sp>
      <p:sp>
        <p:nvSpPr>
          <p:cNvPr id="9219" name="Rectangle 2"/>
          <p:cNvSpPr>
            <a:spLocks noGrp="1" noRot="1" noChangeAspect="1" noChangeArrowheads="1" noTextEdit="1"/>
          </p:cNvSpPr>
          <p:nvPr>
            <p:ph type="sldImg"/>
          </p:nvPr>
        </p:nvSpPr>
        <p:spPr>
          <a:xfrm>
            <a:off x="919163" y="744538"/>
            <a:ext cx="4960937" cy="3722687"/>
          </a:xfrm>
          <a:ln/>
        </p:spPr>
      </p:sp>
      <p:sp>
        <p:nvSpPr>
          <p:cNvPr id="9220" name="Rectangle 3"/>
          <p:cNvSpPr>
            <a:spLocks noGrp="1" noChangeArrowheads="1"/>
          </p:cNvSpPr>
          <p:nvPr>
            <p:ph type="body" idx="1"/>
          </p:nvPr>
        </p:nvSpPr>
        <p:spPr>
          <a:xfrm>
            <a:off x="679451" y="4714876"/>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409427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6</a:t>
            </a:fld>
            <a:endParaRPr lang="en-GB"/>
          </a:p>
        </p:txBody>
      </p:sp>
    </p:spTree>
    <p:extLst>
      <p:ext uri="{BB962C8B-B14F-4D97-AF65-F5344CB8AC3E}">
        <p14:creationId xmlns:p14="http://schemas.microsoft.com/office/powerpoint/2010/main" val="3445392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03B5AE-250C-4081-A9A9-176B6274D774}" type="slidenum">
              <a:rPr lang="en-GB" smtClean="0"/>
              <a:t>7</a:t>
            </a:fld>
            <a:endParaRPr lang="en-GB"/>
          </a:p>
        </p:txBody>
      </p:sp>
    </p:spTree>
    <p:extLst>
      <p:ext uri="{BB962C8B-B14F-4D97-AF65-F5344CB8AC3E}">
        <p14:creationId xmlns:p14="http://schemas.microsoft.com/office/powerpoint/2010/main" val="174570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428097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6008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43650" y="609600"/>
            <a:ext cx="1809750" cy="5499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09600"/>
            <a:ext cx="5276850" cy="5499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0560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80817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680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0" y="19939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2000" y="19939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7417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0673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9921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51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3770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7889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60960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889" tIns="43945" rIns="87889" bIns="43945" numCol="1" anchor="ctr" anchorCtr="0" compatLnSpc="1">
            <a:prstTxWarp prst="textNoShape">
              <a:avLst/>
            </a:prstTxWarp>
          </a:bodyPr>
          <a:lstStyle/>
          <a:p>
            <a:pPr lvl="0"/>
            <a:r>
              <a:rPr lang="en-GB" dirty="0" smtClean="0"/>
              <a:t>Slide Title</a:t>
            </a:r>
          </a:p>
        </p:txBody>
      </p:sp>
      <p:sp>
        <p:nvSpPr>
          <p:cNvPr id="1027" name="Rectangle 3"/>
          <p:cNvSpPr>
            <a:spLocks noGrp="1" noChangeArrowheads="1"/>
          </p:cNvSpPr>
          <p:nvPr>
            <p:ph type="body" idx="1"/>
          </p:nvPr>
        </p:nvSpPr>
        <p:spPr bwMode="auto">
          <a:xfrm>
            <a:off x="914400" y="19939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889" tIns="43945" rIns="87889" bIns="43945" numCol="1" anchor="t" anchorCtr="0" compatLnSpc="1">
            <a:prstTxWarp prst="textNoShape">
              <a:avLst/>
            </a:prstTxWarp>
          </a:bodyPr>
          <a:lstStyle/>
          <a:p>
            <a:pPr lvl="0"/>
            <a:r>
              <a:rPr lang="en-GB" dirty="0" smtClean="0"/>
              <a:t>Body Text</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ChangeArrowheads="1"/>
          </p:cNvSpPr>
          <p:nvPr/>
        </p:nvSpPr>
        <p:spPr bwMode="auto">
          <a:xfrm>
            <a:off x="95250" y="171450"/>
            <a:ext cx="8953500" cy="64389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0" name="Rectangle 9"/>
          <p:cNvSpPr>
            <a:spLocks noChangeArrowheads="1"/>
          </p:cNvSpPr>
          <p:nvPr/>
        </p:nvSpPr>
        <p:spPr bwMode="auto">
          <a:xfrm>
            <a:off x="3492500" y="6637338"/>
            <a:ext cx="2303463"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889" tIns="43945" rIns="87889" bIns="43945">
            <a:spAutoFit/>
          </a:bodyPr>
          <a:lstStyle/>
          <a:p>
            <a:r>
              <a:rPr lang="en-GB" sz="900" b="1" i="0">
                <a:solidFill>
                  <a:srgbClr val="67017F"/>
                </a:solidFill>
              </a:rPr>
              <a:t>© Richard Hanage – www.hanage.com</a:t>
            </a:r>
            <a:endParaRPr lang="en-GB"/>
          </a:p>
        </p:txBody>
      </p:sp>
      <p:pic>
        <p:nvPicPr>
          <p:cNvPr id="1031" name="Picture 3"/>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98450" y="6003925"/>
            <a:ext cx="15652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020272" y="6021288"/>
            <a:ext cx="1852292" cy="66153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73125" rtl="0" eaLnBrk="1" fontAlgn="base" hangingPunct="1">
        <a:lnSpc>
          <a:spcPct val="90000"/>
        </a:lnSpc>
        <a:spcBef>
          <a:spcPct val="0"/>
        </a:spcBef>
        <a:spcAft>
          <a:spcPct val="0"/>
        </a:spcAft>
        <a:defRPr sz="4000" b="1">
          <a:solidFill>
            <a:srgbClr val="7030A0"/>
          </a:solidFill>
          <a:latin typeface="+mj-lt"/>
          <a:ea typeface="+mj-ea"/>
          <a:cs typeface="+mj-cs"/>
        </a:defRPr>
      </a:lvl1pPr>
      <a:lvl2pPr algn="ctr" defTabSz="873125" rtl="0" eaLnBrk="1" fontAlgn="base" hangingPunct="1">
        <a:lnSpc>
          <a:spcPct val="90000"/>
        </a:lnSpc>
        <a:spcBef>
          <a:spcPct val="0"/>
        </a:spcBef>
        <a:spcAft>
          <a:spcPct val="0"/>
        </a:spcAft>
        <a:defRPr sz="4600" b="1">
          <a:solidFill>
            <a:srgbClr val="066370"/>
          </a:solidFill>
          <a:latin typeface="Arial" charset="0"/>
        </a:defRPr>
      </a:lvl2pPr>
      <a:lvl3pPr algn="ctr" defTabSz="873125" rtl="0" eaLnBrk="1" fontAlgn="base" hangingPunct="1">
        <a:lnSpc>
          <a:spcPct val="90000"/>
        </a:lnSpc>
        <a:spcBef>
          <a:spcPct val="0"/>
        </a:spcBef>
        <a:spcAft>
          <a:spcPct val="0"/>
        </a:spcAft>
        <a:defRPr sz="4600" b="1">
          <a:solidFill>
            <a:srgbClr val="066370"/>
          </a:solidFill>
          <a:latin typeface="Arial" charset="0"/>
        </a:defRPr>
      </a:lvl3pPr>
      <a:lvl4pPr algn="ctr" defTabSz="873125" rtl="0" eaLnBrk="1" fontAlgn="base" hangingPunct="1">
        <a:lnSpc>
          <a:spcPct val="90000"/>
        </a:lnSpc>
        <a:spcBef>
          <a:spcPct val="0"/>
        </a:spcBef>
        <a:spcAft>
          <a:spcPct val="0"/>
        </a:spcAft>
        <a:defRPr sz="4600" b="1">
          <a:solidFill>
            <a:srgbClr val="066370"/>
          </a:solidFill>
          <a:latin typeface="Arial" charset="0"/>
        </a:defRPr>
      </a:lvl4pPr>
      <a:lvl5pPr algn="ctr" defTabSz="873125" rtl="0" eaLnBrk="1" fontAlgn="base" hangingPunct="1">
        <a:lnSpc>
          <a:spcPct val="90000"/>
        </a:lnSpc>
        <a:spcBef>
          <a:spcPct val="0"/>
        </a:spcBef>
        <a:spcAft>
          <a:spcPct val="0"/>
        </a:spcAft>
        <a:defRPr sz="4600" b="1">
          <a:solidFill>
            <a:srgbClr val="066370"/>
          </a:solidFill>
          <a:latin typeface="Arial" charset="0"/>
        </a:defRPr>
      </a:lvl5pPr>
      <a:lvl6pPr marL="457200" algn="ctr" defTabSz="873125" rtl="0" eaLnBrk="1" fontAlgn="base" hangingPunct="1">
        <a:lnSpc>
          <a:spcPct val="90000"/>
        </a:lnSpc>
        <a:spcBef>
          <a:spcPct val="0"/>
        </a:spcBef>
        <a:spcAft>
          <a:spcPct val="0"/>
        </a:spcAft>
        <a:defRPr sz="4600" b="1">
          <a:solidFill>
            <a:srgbClr val="67017F"/>
          </a:solidFill>
          <a:latin typeface="Arial" charset="0"/>
        </a:defRPr>
      </a:lvl6pPr>
      <a:lvl7pPr marL="914400" algn="ctr" defTabSz="873125" rtl="0" eaLnBrk="1" fontAlgn="base" hangingPunct="1">
        <a:lnSpc>
          <a:spcPct val="90000"/>
        </a:lnSpc>
        <a:spcBef>
          <a:spcPct val="0"/>
        </a:spcBef>
        <a:spcAft>
          <a:spcPct val="0"/>
        </a:spcAft>
        <a:defRPr sz="4600" b="1">
          <a:solidFill>
            <a:srgbClr val="67017F"/>
          </a:solidFill>
          <a:latin typeface="Arial" charset="0"/>
        </a:defRPr>
      </a:lvl7pPr>
      <a:lvl8pPr marL="1371600" algn="ctr" defTabSz="873125" rtl="0" eaLnBrk="1" fontAlgn="base" hangingPunct="1">
        <a:lnSpc>
          <a:spcPct val="90000"/>
        </a:lnSpc>
        <a:spcBef>
          <a:spcPct val="0"/>
        </a:spcBef>
        <a:spcAft>
          <a:spcPct val="0"/>
        </a:spcAft>
        <a:defRPr sz="4600" b="1">
          <a:solidFill>
            <a:srgbClr val="67017F"/>
          </a:solidFill>
          <a:latin typeface="Arial" charset="0"/>
        </a:defRPr>
      </a:lvl8pPr>
      <a:lvl9pPr marL="1828800" algn="ctr" defTabSz="873125" rtl="0" eaLnBrk="1" fontAlgn="base" hangingPunct="1">
        <a:lnSpc>
          <a:spcPct val="90000"/>
        </a:lnSpc>
        <a:spcBef>
          <a:spcPct val="0"/>
        </a:spcBef>
        <a:spcAft>
          <a:spcPct val="0"/>
        </a:spcAft>
        <a:defRPr sz="4600" b="1">
          <a:solidFill>
            <a:srgbClr val="67017F"/>
          </a:solidFill>
          <a:latin typeface="Arial" charset="0"/>
        </a:defRPr>
      </a:lvl9pPr>
    </p:titleStyle>
    <p:bodyStyle>
      <a:lvl1pPr marL="273050" indent="-273050" algn="l" defTabSz="873125" rtl="0" eaLnBrk="1" fontAlgn="base" hangingPunct="1">
        <a:lnSpc>
          <a:spcPct val="100000"/>
        </a:lnSpc>
        <a:spcBef>
          <a:spcPct val="30000"/>
        </a:spcBef>
        <a:spcAft>
          <a:spcPct val="0"/>
        </a:spcAft>
        <a:buSzPct val="100000"/>
        <a:buChar char="•"/>
        <a:defRPr sz="2000" b="1">
          <a:solidFill>
            <a:schemeClr val="tx1"/>
          </a:solidFill>
          <a:latin typeface="+mn-lt"/>
          <a:ea typeface="+mn-ea"/>
          <a:cs typeface="+mn-cs"/>
        </a:defRPr>
      </a:lvl1pPr>
      <a:lvl2pPr marL="654050" indent="-217488" algn="l" defTabSz="873125" rtl="0" eaLnBrk="1" fontAlgn="base" hangingPunct="1">
        <a:lnSpc>
          <a:spcPct val="90000"/>
        </a:lnSpc>
        <a:spcBef>
          <a:spcPct val="30000"/>
        </a:spcBef>
        <a:spcAft>
          <a:spcPct val="0"/>
        </a:spcAft>
        <a:buSzPct val="100000"/>
        <a:buChar char="–"/>
        <a:defRPr sz="2800" b="1">
          <a:solidFill>
            <a:schemeClr val="tx1"/>
          </a:solidFill>
          <a:latin typeface="+mn-lt"/>
        </a:defRPr>
      </a:lvl2pPr>
      <a:lvl3pPr marL="1090613" indent="-217488" algn="l" defTabSz="873125" rtl="0" eaLnBrk="1" fontAlgn="base" hangingPunct="1">
        <a:lnSpc>
          <a:spcPct val="90000"/>
        </a:lnSpc>
        <a:spcBef>
          <a:spcPct val="30000"/>
        </a:spcBef>
        <a:spcAft>
          <a:spcPct val="0"/>
        </a:spcAft>
        <a:buSzPct val="100000"/>
        <a:buChar char="»"/>
        <a:defRPr sz="2400" b="1">
          <a:solidFill>
            <a:schemeClr val="tx1"/>
          </a:solidFill>
          <a:latin typeface="+mn-lt"/>
        </a:defRPr>
      </a:lvl3pPr>
      <a:lvl4pPr marL="1473200"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4pPr>
      <a:lvl5pPr marL="1909763"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5pPr>
      <a:lvl6pPr marL="2366963"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6pPr>
      <a:lvl7pPr marL="2824163"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7pPr>
      <a:lvl8pPr marL="3281363"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8pPr>
      <a:lvl9pPr marL="3738563" indent="-163513" algn="l" defTabSz="873125" rtl="0" eaLnBrk="1" fontAlgn="base" hangingPunct="1">
        <a:lnSpc>
          <a:spcPct val="90000"/>
        </a:lnSpc>
        <a:spcBef>
          <a:spcPct val="30000"/>
        </a:spcBef>
        <a:spcAft>
          <a:spcPct val="0"/>
        </a:spcAft>
        <a:buSzPct val="100000"/>
        <a:buChar char="–"/>
        <a:defRPr sz="13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980728"/>
            <a:ext cx="8352928" cy="5038559"/>
          </a:xfrm>
          <a:prstGeom prst="rect">
            <a:avLst/>
          </a:prstGeom>
        </p:spPr>
        <p:txBody>
          <a:bodyPr wrap="square">
            <a:spAutoFit/>
          </a:bodyPr>
          <a:lstStyle/>
          <a:p>
            <a:pPr algn="ctr">
              <a:lnSpc>
                <a:spcPct val="107000"/>
              </a:lnSpc>
              <a:spcAft>
                <a:spcPts val="800"/>
              </a:spcAft>
            </a:pPr>
            <a:r>
              <a:rPr lang="en-GB" sz="3600" b="1" dirty="0">
                <a:solidFill>
                  <a:srgbClr val="002060"/>
                </a:solidFill>
                <a:latin typeface="Arial" panose="020B0604020202020204" pitchFamily="34" charset="0"/>
                <a:ea typeface="Calibri" panose="020F0502020204030204" pitchFamily="34" charset="0"/>
              </a:rPr>
              <a:t>From Great </a:t>
            </a:r>
            <a:r>
              <a:rPr lang="en-GB" sz="3600" b="1" dirty="0" smtClean="0">
                <a:solidFill>
                  <a:srgbClr val="002060"/>
                </a:solidFill>
                <a:latin typeface="Arial" panose="020B0604020202020204" pitchFamily="34" charset="0"/>
                <a:ea typeface="Calibri" panose="020F0502020204030204" pitchFamily="34" charset="0"/>
              </a:rPr>
              <a:t>Expectations</a:t>
            </a:r>
          </a:p>
          <a:p>
            <a:pPr algn="ctr">
              <a:lnSpc>
                <a:spcPct val="107000"/>
              </a:lnSpc>
              <a:spcAft>
                <a:spcPts val="800"/>
              </a:spcAft>
            </a:pPr>
            <a:r>
              <a:rPr lang="en-GB" sz="3600" b="1" dirty="0" smtClean="0">
                <a:solidFill>
                  <a:srgbClr val="002060"/>
                </a:solidFill>
                <a:latin typeface="Arial" panose="020B0604020202020204" pitchFamily="34" charset="0"/>
                <a:ea typeface="Calibri" panose="020F0502020204030204" pitchFamily="34" charset="0"/>
              </a:rPr>
              <a:t> </a:t>
            </a:r>
            <a:r>
              <a:rPr lang="en-GB" sz="3600" b="1" dirty="0">
                <a:solidFill>
                  <a:srgbClr val="002060"/>
                </a:solidFill>
                <a:latin typeface="Arial" panose="020B0604020202020204" pitchFamily="34" charset="0"/>
                <a:ea typeface="Calibri" panose="020F0502020204030204" pitchFamily="34" charset="0"/>
              </a:rPr>
              <a:t>to Hard </a:t>
            </a:r>
            <a:r>
              <a:rPr lang="en-GB" sz="3600" b="1" dirty="0" smtClean="0">
                <a:solidFill>
                  <a:srgbClr val="002060"/>
                </a:solidFill>
                <a:latin typeface="Arial" panose="020B0604020202020204" pitchFamily="34" charset="0"/>
                <a:ea typeface="Calibri" panose="020F0502020204030204" pitchFamily="34" charset="0"/>
              </a:rPr>
              <a:t>Times </a:t>
            </a:r>
          </a:p>
          <a:p>
            <a:pPr algn="ctr">
              <a:lnSpc>
                <a:spcPct val="107000"/>
              </a:lnSpc>
              <a:spcAft>
                <a:spcPts val="800"/>
              </a:spcAft>
            </a:pPr>
            <a:r>
              <a:rPr lang="en-GB" sz="2000" b="1" dirty="0" smtClean="0">
                <a:solidFill>
                  <a:srgbClr val="002060"/>
                </a:solidFill>
                <a:latin typeface="Arial" panose="020B0604020202020204" pitchFamily="34" charset="0"/>
                <a:ea typeface="Calibri" panose="020F0502020204030204" pitchFamily="34" charset="0"/>
              </a:rPr>
              <a:t>A </a:t>
            </a:r>
            <a:r>
              <a:rPr lang="en-GB" sz="2000" b="1" dirty="0">
                <a:solidFill>
                  <a:srgbClr val="002060"/>
                </a:solidFill>
                <a:latin typeface="Arial" panose="020B0604020202020204" pitchFamily="34" charset="0"/>
                <a:ea typeface="Calibri" panose="020F0502020204030204" pitchFamily="34" charset="0"/>
              </a:rPr>
              <a:t>Longitudinal Study of </a:t>
            </a:r>
            <a:br>
              <a:rPr lang="en-GB" sz="2000" b="1" dirty="0">
                <a:solidFill>
                  <a:srgbClr val="002060"/>
                </a:solidFill>
                <a:latin typeface="Arial" panose="020B0604020202020204" pitchFamily="34" charset="0"/>
                <a:ea typeface="Calibri" panose="020F0502020204030204" pitchFamily="34" charset="0"/>
              </a:rPr>
            </a:br>
            <a:r>
              <a:rPr lang="en-GB" sz="2000" b="1" dirty="0">
                <a:solidFill>
                  <a:srgbClr val="002060"/>
                </a:solidFill>
                <a:latin typeface="Arial" panose="020B0604020202020204" pitchFamily="34" charset="0"/>
                <a:ea typeface="Calibri" panose="020F0502020204030204" pitchFamily="34" charset="0"/>
              </a:rPr>
              <a:t>Creative Sector Graduate New </a:t>
            </a:r>
            <a:r>
              <a:rPr lang="en-GB" sz="2000" b="1" dirty="0" smtClean="0">
                <a:solidFill>
                  <a:srgbClr val="002060"/>
                </a:solidFill>
                <a:latin typeface="Arial" panose="020B0604020202020204" pitchFamily="34" charset="0"/>
                <a:ea typeface="Calibri" panose="020F0502020204030204" pitchFamily="34" charset="0"/>
              </a:rPr>
              <a:t>Ventures</a:t>
            </a:r>
          </a:p>
          <a:p>
            <a:pPr algn="ctr">
              <a:lnSpc>
                <a:spcPct val="107000"/>
              </a:lnSpc>
              <a:spcAft>
                <a:spcPts val="800"/>
              </a:spcAft>
            </a:pPr>
            <a:endParaRPr lang="en-GB" sz="1200" dirty="0">
              <a:latin typeface="Arial" panose="020B0604020202020204" pitchFamily="34" charset="0"/>
              <a:ea typeface="Calibri" panose="020F0502020204030204" pitchFamily="34" charset="0"/>
            </a:endParaRPr>
          </a:p>
          <a:p>
            <a:pPr algn="ctr">
              <a:lnSpc>
                <a:spcPct val="107000"/>
              </a:lnSpc>
              <a:spcAft>
                <a:spcPts val="0"/>
              </a:spcAft>
            </a:pPr>
            <a:r>
              <a:rPr lang="en-GB" sz="1600" b="1" dirty="0">
                <a:latin typeface="Arial" panose="020B0604020202020204" pitchFamily="34" charset="0"/>
                <a:ea typeface="Calibri" panose="020F0502020204030204" pitchFamily="34" charset="0"/>
              </a:rPr>
              <a:t>Richard Hanage</a:t>
            </a:r>
          </a:p>
          <a:p>
            <a:pPr algn="ctr">
              <a:lnSpc>
                <a:spcPct val="107000"/>
              </a:lnSpc>
              <a:spcAft>
                <a:spcPts val="0"/>
              </a:spcAft>
            </a:pPr>
            <a:r>
              <a:rPr lang="en-GB" sz="1600" dirty="0" smtClean="0">
                <a:latin typeface="Arial" panose="020B0604020202020204" pitchFamily="34" charset="0"/>
                <a:ea typeface="Calibri" panose="020F0502020204030204" pitchFamily="34" charset="0"/>
              </a:rPr>
              <a:t>Visiting </a:t>
            </a:r>
            <a:r>
              <a:rPr lang="en-GB" sz="1600" dirty="0">
                <a:latin typeface="Arial" panose="020B0604020202020204" pitchFamily="34" charset="0"/>
                <a:ea typeface="Calibri" panose="020F0502020204030204" pitchFamily="34" charset="0"/>
              </a:rPr>
              <a:t>Lecturer, Teesside University Business School</a:t>
            </a:r>
          </a:p>
          <a:p>
            <a:pPr algn="ctr">
              <a:lnSpc>
                <a:spcPct val="107000"/>
              </a:lnSpc>
              <a:spcAft>
                <a:spcPts val="0"/>
              </a:spcAft>
            </a:pPr>
            <a:r>
              <a:rPr lang="en-GB" sz="1600" dirty="0">
                <a:latin typeface="Arial" panose="020B0604020202020204" pitchFamily="34" charset="0"/>
                <a:ea typeface="Calibri" panose="020F0502020204030204" pitchFamily="34" charset="0"/>
              </a:rPr>
              <a:t>Teesside University, Southfield Road, Middlesbrough, TS1 3BA</a:t>
            </a:r>
          </a:p>
          <a:p>
            <a:pPr algn="ctr">
              <a:lnSpc>
                <a:spcPct val="107000"/>
              </a:lnSpc>
              <a:spcAft>
                <a:spcPts val="0"/>
              </a:spcAft>
            </a:pPr>
            <a:r>
              <a:rPr lang="en-GB" sz="1600" i="1" u="sng" dirty="0">
                <a:solidFill>
                  <a:schemeClr val="accent1">
                    <a:lumMod val="75000"/>
                  </a:schemeClr>
                </a:solidFill>
                <a:latin typeface="Arial" panose="020B0604020202020204" pitchFamily="34" charset="0"/>
                <a:ea typeface="Calibri" panose="020F0502020204030204" pitchFamily="34" charset="0"/>
              </a:rPr>
              <a:t>richard@hanage.com</a:t>
            </a:r>
            <a:endParaRPr lang="en-GB" sz="1600" dirty="0">
              <a:solidFill>
                <a:schemeClr val="accent1">
                  <a:lumMod val="75000"/>
                </a:schemeClr>
              </a:solidFill>
              <a:latin typeface="Arial" panose="020B0604020202020204" pitchFamily="34" charset="0"/>
              <a:ea typeface="Calibri" panose="020F0502020204030204" pitchFamily="34" charset="0"/>
            </a:endParaRPr>
          </a:p>
          <a:p>
            <a:pPr algn="ctr">
              <a:lnSpc>
                <a:spcPct val="107000"/>
              </a:lnSpc>
              <a:spcAft>
                <a:spcPts val="800"/>
              </a:spcAft>
            </a:pPr>
            <a:r>
              <a:rPr lang="en-GB" sz="1600" i="1" u="sng" dirty="0">
                <a:solidFill>
                  <a:schemeClr val="accent1">
                    <a:lumMod val="75000"/>
                  </a:schemeClr>
                </a:solidFill>
                <a:latin typeface="Arial" panose="020B0604020202020204" pitchFamily="34" charset="0"/>
                <a:ea typeface="Calibri" panose="020F0502020204030204" pitchFamily="34" charset="0"/>
              </a:rPr>
              <a:t>www.tees.ac.uk/schools/tubs/</a:t>
            </a:r>
            <a:r>
              <a:rPr lang="en-GB" sz="1600" i="1" dirty="0">
                <a:solidFill>
                  <a:schemeClr val="accent1">
                    <a:lumMod val="75000"/>
                  </a:schemeClr>
                </a:solidFill>
                <a:latin typeface="Arial" panose="020B0604020202020204" pitchFamily="34" charset="0"/>
                <a:ea typeface="Calibri" panose="020F0502020204030204" pitchFamily="34" charset="0"/>
              </a:rPr>
              <a:t> </a:t>
            </a:r>
            <a:endParaRPr lang="en-GB" sz="1600" i="1" dirty="0" smtClean="0">
              <a:solidFill>
                <a:schemeClr val="accent1">
                  <a:lumMod val="75000"/>
                </a:schemeClr>
              </a:solidFill>
              <a:latin typeface="Arial" panose="020B0604020202020204" pitchFamily="34" charset="0"/>
              <a:ea typeface="Calibri" panose="020F0502020204030204" pitchFamily="34" charset="0"/>
            </a:endParaRPr>
          </a:p>
          <a:p>
            <a:pPr algn="ctr">
              <a:lnSpc>
                <a:spcPct val="107000"/>
              </a:lnSpc>
              <a:spcAft>
                <a:spcPts val="800"/>
              </a:spcAft>
            </a:pPr>
            <a:endParaRPr lang="en-GB" sz="900" dirty="0">
              <a:latin typeface="Arial" panose="020B0604020202020204" pitchFamily="34" charset="0"/>
              <a:ea typeface="Calibri" panose="020F0502020204030204" pitchFamily="34" charset="0"/>
            </a:endParaRPr>
          </a:p>
          <a:p>
            <a:pPr algn="ctr">
              <a:lnSpc>
                <a:spcPct val="107000"/>
              </a:lnSpc>
              <a:spcAft>
                <a:spcPts val="0"/>
              </a:spcAft>
            </a:pPr>
            <a:r>
              <a:rPr lang="en-GB" sz="1600" b="1" dirty="0">
                <a:latin typeface="Arial" panose="020B0604020202020204" pitchFamily="34" charset="0"/>
                <a:ea typeface="Calibri" panose="020F0502020204030204" pitchFamily="34" charset="0"/>
              </a:rPr>
              <a:t>Dr Jonathan M. Scott</a:t>
            </a:r>
          </a:p>
          <a:p>
            <a:pPr algn="ctr">
              <a:lnSpc>
                <a:spcPct val="107000"/>
              </a:lnSpc>
              <a:spcAft>
                <a:spcPts val="0"/>
              </a:spcAft>
            </a:pPr>
            <a:r>
              <a:rPr lang="en-GB" sz="1600" dirty="0">
                <a:latin typeface="Arial" panose="020B0604020202020204" pitchFamily="34" charset="0"/>
                <a:ea typeface="Calibri" panose="020F0502020204030204" pitchFamily="34" charset="0"/>
              </a:rPr>
              <a:t>Reader in Entrepreneurship, Teesside University Business School</a:t>
            </a:r>
          </a:p>
          <a:p>
            <a:pPr algn="ctr">
              <a:lnSpc>
                <a:spcPct val="107000"/>
              </a:lnSpc>
              <a:spcAft>
                <a:spcPts val="0"/>
              </a:spcAft>
            </a:pPr>
            <a:r>
              <a:rPr lang="en-GB" dirty="0">
                <a:latin typeface="Arial" panose="020B0604020202020204" pitchFamily="34" charset="0"/>
                <a:ea typeface="Calibri" panose="020F0502020204030204" pitchFamily="34" charset="0"/>
              </a:rPr>
              <a:t> </a:t>
            </a:r>
          </a:p>
        </p:txBody>
      </p:sp>
    </p:spTree>
    <p:extLst>
      <p:ext uri="{BB962C8B-B14F-4D97-AF65-F5344CB8AC3E}">
        <p14:creationId xmlns:p14="http://schemas.microsoft.com/office/powerpoint/2010/main" val="208606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162800" cy="936104"/>
          </a:xfrm>
        </p:spPr>
        <p:txBody>
          <a:bodyPr/>
          <a:lstStyle/>
          <a:p>
            <a:r>
              <a:rPr lang="en-GB" sz="3200" dirty="0" smtClean="0">
                <a:solidFill>
                  <a:srgbClr val="002060"/>
                </a:solidFill>
              </a:rPr>
              <a:t>Research Question and Approach</a:t>
            </a:r>
            <a:endParaRPr lang="en-GB" sz="3200" dirty="0">
              <a:solidFill>
                <a:srgbClr val="002060"/>
              </a:solidFill>
            </a:endParaRPr>
          </a:p>
        </p:txBody>
      </p:sp>
      <p:sp>
        <p:nvSpPr>
          <p:cNvPr id="3" name="Content Placeholder 2"/>
          <p:cNvSpPr>
            <a:spLocks noGrp="1"/>
          </p:cNvSpPr>
          <p:nvPr>
            <p:ph idx="1"/>
          </p:nvPr>
        </p:nvSpPr>
        <p:spPr>
          <a:xfrm>
            <a:off x="467544" y="1196752"/>
            <a:ext cx="8229600" cy="4968552"/>
          </a:xfrm>
        </p:spPr>
        <p:txBody>
          <a:bodyPr>
            <a:normAutofit/>
          </a:bodyPr>
          <a:lstStyle/>
          <a:p>
            <a:pPr marL="0" lvl="1" indent="0">
              <a:lnSpc>
                <a:spcPct val="100000"/>
              </a:lnSpc>
              <a:spcBef>
                <a:spcPts val="1200"/>
              </a:spcBef>
              <a:spcAft>
                <a:spcPts val="600"/>
              </a:spcAft>
              <a:buNone/>
            </a:pPr>
            <a:r>
              <a:rPr lang="en-GB" sz="2000" dirty="0" smtClean="0">
                <a:solidFill>
                  <a:srgbClr val="002060"/>
                </a:solidFill>
              </a:rPr>
              <a:t>What </a:t>
            </a:r>
            <a:r>
              <a:rPr lang="en-GB" sz="2000" dirty="0" smtClean="0">
                <a:solidFill>
                  <a:srgbClr val="002060"/>
                </a:solidFill>
              </a:rPr>
              <a:t>happens </a:t>
            </a:r>
            <a:r>
              <a:rPr lang="en-GB" sz="2000" dirty="0">
                <a:solidFill>
                  <a:srgbClr val="002060"/>
                </a:solidFill>
              </a:rPr>
              <a:t>to graduates with a creative degree when they </a:t>
            </a:r>
            <a:r>
              <a:rPr lang="en-GB" sz="2000" dirty="0" smtClean="0">
                <a:solidFill>
                  <a:srgbClr val="002060"/>
                </a:solidFill>
              </a:rPr>
              <a:t>try </a:t>
            </a:r>
            <a:r>
              <a:rPr lang="en-GB" sz="2000" dirty="0">
                <a:solidFill>
                  <a:srgbClr val="002060"/>
                </a:solidFill>
              </a:rPr>
              <a:t>to start a digital creative business on </a:t>
            </a:r>
            <a:r>
              <a:rPr lang="en-GB" sz="2000" dirty="0" smtClean="0">
                <a:solidFill>
                  <a:srgbClr val="002060"/>
                </a:solidFill>
              </a:rPr>
              <a:t>graduating.</a:t>
            </a:r>
            <a:endParaRPr lang="en-GB" sz="2000" dirty="0" smtClean="0">
              <a:solidFill>
                <a:srgbClr val="002060"/>
              </a:solidFill>
            </a:endParaRPr>
          </a:p>
          <a:p>
            <a:pPr marL="285750" lvl="1" indent="-285750">
              <a:lnSpc>
                <a:spcPct val="100000"/>
              </a:lnSpc>
              <a:spcBef>
                <a:spcPts val="1200"/>
              </a:spcBef>
              <a:spcAft>
                <a:spcPts val="600"/>
              </a:spcAft>
              <a:buFont typeface="Wingdings" panose="05000000000000000000" pitchFamily="2" charset="2"/>
              <a:buChar char="§"/>
            </a:pPr>
            <a:r>
              <a:rPr lang="en-GB" sz="1600" b="0" dirty="0" smtClean="0"/>
              <a:t>Four year longitudinal study of 7 graduates, </a:t>
            </a:r>
            <a:r>
              <a:rPr lang="en-GB" sz="1600" b="0" dirty="0"/>
              <a:t>through 6-monthly in-depth </a:t>
            </a:r>
            <a:r>
              <a:rPr lang="en-GB" sz="1600" b="0" dirty="0" smtClean="0"/>
              <a:t>semi-structured interviews and periodic questionnaires (</a:t>
            </a:r>
            <a:r>
              <a:rPr lang="en-GB" sz="1600" b="0" dirty="0" err="1" smtClean="0"/>
              <a:t>eg</a:t>
            </a:r>
            <a:r>
              <a:rPr lang="en-GB" sz="1600" b="0" dirty="0" smtClean="0"/>
              <a:t> GET test, Learning Styles) </a:t>
            </a:r>
          </a:p>
          <a:p>
            <a:pPr marL="285750" lvl="1" indent="-285750">
              <a:lnSpc>
                <a:spcPct val="100000"/>
              </a:lnSpc>
              <a:spcBef>
                <a:spcPts val="1200"/>
              </a:spcBef>
              <a:spcAft>
                <a:spcPts val="600"/>
              </a:spcAft>
              <a:buFont typeface="Wingdings" panose="05000000000000000000" pitchFamily="2" charset="2"/>
              <a:buChar char="§"/>
            </a:pPr>
            <a:r>
              <a:rPr lang="en-GB" sz="1600" b="0" dirty="0" smtClean="0"/>
              <a:t>A </a:t>
            </a:r>
            <a:r>
              <a:rPr lang="en-GB" sz="1600" b="0" dirty="0"/>
              <a:t>‘convenience sample’ </a:t>
            </a:r>
            <a:r>
              <a:rPr lang="en-GB" sz="1600" b="0" dirty="0" smtClean="0"/>
              <a:t>from </a:t>
            </a:r>
            <a:r>
              <a:rPr lang="en-GB" sz="1600" b="0" dirty="0"/>
              <a:t>my start-up </a:t>
            </a:r>
            <a:r>
              <a:rPr lang="en-GB" sz="1600" b="0" dirty="0" smtClean="0"/>
              <a:t>workshops.</a:t>
            </a:r>
            <a:endParaRPr lang="en-GB" sz="1600" b="0" dirty="0"/>
          </a:p>
          <a:p>
            <a:pPr marL="285750" lvl="1" indent="-285750">
              <a:lnSpc>
                <a:spcPct val="100000"/>
              </a:lnSpc>
              <a:spcBef>
                <a:spcPts val="1200"/>
              </a:spcBef>
              <a:spcAft>
                <a:spcPts val="600"/>
              </a:spcAft>
              <a:buFont typeface="Wingdings" panose="05000000000000000000" pitchFamily="2" charset="2"/>
              <a:buChar char="§"/>
            </a:pPr>
            <a:r>
              <a:rPr lang="en-GB" sz="1600" b="0" dirty="0" smtClean="0"/>
              <a:t>All had been </a:t>
            </a:r>
            <a:r>
              <a:rPr lang="en-GB" sz="1600" b="0" dirty="0"/>
              <a:t>independently assessed as having ‘promise of business success’, but were young and </a:t>
            </a:r>
            <a:r>
              <a:rPr lang="en-GB" sz="1600" b="0" dirty="0" smtClean="0"/>
              <a:t>lacked business experience</a:t>
            </a:r>
            <a:r>
              <a:rPr lang="en-GB" sz="1600" b="0" dirty="0"/>
              <a:t>. </a:t>
            </a:r>
            <a:endParaRPr lang="en-GB" sz="1600" b="0" dirty="0" smtClean="0"/>
          </a:p>
          <a:p>
            <a:pPr marL="285750" lvl="1" indent="-285750">
              <a:lnSpc>
                <a:spcPct val="100000"/>
              </a:lnSpc>
              <a:spcBef>
                <a:spcPts val="1200"/>
              </a:spcBef>
              <a:spcAft>
                <a:spcPts val="600"/>
              </a:spcAft>
              <a:buFont typeface="Wingdings" panose="05000000000000000000" pitchFamily="2" charset="2"/>
              <a:buChar char="§"/>
            </a:pPr>
            <a:r>
              <a:rPr lang="en-GB" sz="1600" b="0" dirty="0" smtClean="0"/>
              <a:t>They </a:t>
            </a:r>
            <a:r>
              <a:rPr lang="en-GB" sz="1600" b="0" dirty="0"/>
              <a:t>had high levels of start-up </a:t>
            </a:r>
            <a:r>
              <a:rPr lang="en-GB" sz="1600" b="0" dirty="0" smtClean="0"/>
              <a:t>support, </a:t>
            </a:r>
            <a:r>
              <a:rPr lang="en-GB" sz="1600" b="0" dirty="0" err="1" smtClean="0"/>
              <a:t>eg</a:t>
            </a:r>
            <a:r>
              <a:rPr lang="en-GB" sz="1600" b="0" dirty="0" smtClean="0"/>
              <a:t> DigitalCity Fellowships</a:t>
            </a:r>
          </a:p>
          <a:p>
            <a:pPr>
              <a:spcBef>
                <a:spcPts val="1200"/>
              </a:spcBef>
              <a:spcAft>
                <a:spcPts val="600"/>
              </a:spcAft>
              <a:buFont typeface="Wingdings" panose="05000000000000000000" pitchFamily="2" charset="2"/>
              <a:buChar char="§"/>
            </a:pPr>
            <a:r>
              <a:rPr lang="en-GB" sz="1600" b="0" dirty="0" smtClean="0"/>
              <a:t>Interviews </a:t>
            </a:r>
            <a:r>
              <a:rPr lang="en-GB" sz="1600" b="0" dirty="0"/>
              <a:t>recorded, videoed, transcribed, </a:t>
            </a:r>
            <a:r>
              <a:rPr lang="en-GB" sz="1600" b="0" dirty="0" smtClean="0"/>
              <a:t>and analysed </a:t>
            </a:r>
            <a:r>
              <a:rPr lang="en-GB" sz="1600" b="0" dirty="0"/>
              <a:t>by topic</a:t>
            </a:r>
            <a:r>
              <a:rPr lang="en-GB" sz="1600" b="0" dirty="0" smtClean="0"/>
              <a:t>. Also used business </a:t>
            </a:r>
            <a:r>
              <a:rPr lang="en-GB" sz="1600" b="0" dirty="0"/>
              <a:t>plans, </a:t>
            </a:r>
            <a:r>
              <a:rPr lang="en-GB" sz="1600" b="0" dirty="0" smtClean="0"/>
              <a:t>tweets</a:t>
            </a:r>
            <a:r>
              <a:rPr lang="en-GB" sz="1600" b="0" dirty="0"/>
              <a:t>, </a:t>
            </a:r>
            <a:r>
              <a:rPr lang="en-GB" sz="1600" b="0" dirty="0" smtClean="0"/>
              <a:t>Facebook, for some minor </a:t>
            </a:r>
            <a:r>
              <a:rPr lang="en-GB" sz="1600" b="0" dirty="0"/>
              <a:t>triangulation</a:t>
            </a:r>
            <a:r>
              <a:rPr lang="en-GB" sz="1600" b="0" dirty="0" smtClean="0"/>
              <a:t>. No other contact.</a:t>
            </a:r>
            <a:endParaRPr lang="en-GB" sz="1600" b="0" dirty="0"/>
          </a:p>
          <a:p>
            <a:pPr>
              <a:spcBef>
                <a:spcPts val="1200"/>
              </a:spcBef>
              <a:spcAft>
                <a:spcPts val="600"/>
              </a:spcAft>
              <a:buFont typeface="Wingdings" panose="05000000000000000000" pitchFamily="2" charset="2"/>
              <a:buChar char="§"/>
            </a:pPr>
            <a:r>
              <a:rPr lang="en-GB" sz="1600" b="0" dirty="0" smtClean="0"/>
              <a:t>Researcher </a:t>
            </a:r>
            <a:r>
              <a:rPr lang="en-GB" sz="1600" b="0" dirty="0"/>
              <a:t>tried to be a ‘disinterested observer’, but inevitably influenced the participants’ thoughts and actions, </a:t>
            </a:r>
            <a:r>
              <a:rPr lang="en-GB" sz="1600" b="0" dirty="0" smtClean="0"/>
              <a:t>through the questions asked.</a:t>
            </a:r>
            <a:endParaRPr lang="en-GB" sz="1600" b="0" dirty="0"/>
          </a:p>
          <a:p>
            <a:pPr marL="285750" lvl="1" indent="-285750">
              <a:lnSpc>
                <a:spcPct val="100000"/>
              </a:lnSpc>
              <a:spcBef>
                <a:spcPts val="1200"/>
              </a:spcBef>
              <a:spcAft>
                <a:spcPts val="600"/>
              </a:spcAft>
            </a:pPr>
            <a:endParaRPr lang="en-GB" sz="1600" b="0" dirty="0"/>
          </a:p>
        </p:txBody>
      </p:sp>
    </p:spTree>
    <p:extLst>
      <p:ext uri="{BB962C8B-B14F-4D97-AF65-F5344CB8AC3E}">
        <p14:creationId xmlns:p14="http://schemas.microsoft.com/office/powerpoint/2010/main" val="12499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23529" y="243335"/>
            <a:ext cx="8424935" cy="115212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b="1" dirty="0" smtClean="0">
                <a:solidFill>
                  <a:srgbClr val="002060"/>
                </a:solidFill>
              </a:rPr>
              <a:t>Creative Graduates:</a:t>
            </a:r>
            <a:br>
              <a:rPr lang="en-GB" sz="3200" b="1" dirty="0" smtClean="0">
                <a:solidFill>
                  <a:srgbClr val="002060"/>
                </a:solidFill>
              </a:rPr>
            </a:br>
            <a:r>
              <a:rPr lang="en-GB" sz="3200" b="1" dirty="0" smtClean="0">
                <a:solidFill>
                  <a:srgbClr val="002060"/>
                </a:solidFill>
              </a:rPr>
              <a:t>Stages of Business/Career Development </a:t>
            </a:r>
            <a:endParaRPr lang="en-GB" sz="3200" dirty="0">
              <a:solidFill>
                <a:srgbClr val="002060"/>
              </a:solidFill>
            </a:endParaRPr>
          </a:p>
        </p:txBody>
      </p:sp>
      <p:sp>
        <p:nvSpPr>
          <p:cNvPr id="5" name="TextBox 4"/>
          <p:cNvSpPr txBox="1"/>
          <p:nvPr/>
        </p:nvSpPr>
        <p:spPr>
          <a:xfrm>
            <a:off x="2115776" y="4411732"/>
            <a:ext cx="1490147" cy="1169551"/>
          </a:xfrm>
          <a:prstGeom prst="rect">
            <a:avLst/>
          </a:prstGeom>
          <a:noFill/>
        </p:spPr>
        <p:txBody>
          <a:bodyPr wrap="square" rtlCol="0">
            <a:spAutoFit/>
          </a:bodyPr>
          <a:lstStyle/>
          <a:p>
            <a:pPr algn="ctr"/>
            <a:r>
              <a:rPr lang="en-GB" sz="1400" b="1" u="sng" dirty="0" smtClean="0">
                <a:solidFill>
                  <a:srgbClr val="FF0000"/>
                </a:solidFill>
                <a:latin typeface="Calibri" pitchFamily="34" charset="0"/>
              </a:rPr>
              <a:t>Transition 1</a:t>
            </a:r>
            <a:r>
              <a:rPr lang="en-GB" sz="1400" b="1" dirty="0" smtClean="0">
                <a:solidFill>
                  <a:srgbClr val="FF0000"/>
                </a:solidFill>
                <a:latin typeface="Calibri" pitchFamily="34" charset="0"/>
              </a:rPr>
              <a:t>: from creative student to creative entrepreneur.</a:t>
            </a:r>
            <a:endParaRPr lang="en-GB" sz="1400" b="1" dirty="0">
              <a:solidFill>
                <a:srgbClr val="FF0000"/>
              </a:solidFill>
              <a:latin typeface="Calibri" pitchFamily="34" charset="0"/>
            </a:endParaRPr>
          </a:p>
        </p:txBody>
      </p:sp>
      <p:sp>
        <p:nvSpPr>
          <p:cNvPr id="6" name="Rounded Rectangle 5"/>
          <p:cNvSpPr/>
          <p:nvPr/>
        </p:nvSpPr>
        <p:spPr>
          <a:xfrm>
            <a:off x="747624" y="1831492"/>
            <a:ext cx="1152128" cy="6614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Prior creative experience</a:t>
            </a:r>
          </a:p>
        </p:txBody>
      </p:sp>
      <p:sp>
        <p:nvSpPr>
          <p:cNvPr id="7" name="Rounded Rectangle 6"/>
          <p:cNvSpPr/>
          <p:nvPr/>
        </p:nvSpPr>
        <p:spPr>
          <a:xfrm>
            <a:off x="747624" y="3789040"/>
            <a:ext cx="1170804" cy="85137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Prior enterprise/ work experience</a:t>
            </a:r>
            <a:endParaRPr lang="en-GB" sz="1200" dirty="0">
              <a:solidFill>
                <a:schemeClr val="tx1"/>
              </a:solidFill>
              <a:latin typeface="Calibri" pitchFamily="34" charset="0"/>
            </a:endParaRPr>
          </a:p>
        </p:txBody>
      </p:sp>
      <p:cxnSp>
        <p:nvCxnSpPr>
          <p:cNvPr id="8" name="Straight Arrow Connector 7"/>
          <p:cNvCxnSpPr>
            <a:stCxn id="6" idx="3"/>
            <a:endCxn id="37" idx="1"/>
          </p:cNvCxnSpPr>
          <p:nvPr/>
        </p:nvCxnSpPr>
        <p:spPr>
          <a:xfrm>
            <a:off x="1899752" y="2162194"/>
            <a:ext cx="437256" cy="18257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7" idx="3"/>
            <a:endCxn id="38" idx="1"/>
          </p:cNvCxnSpPr>
          <p:nvPr/>
        </p:nvCxnSpPr>
        <p:spPr>
          <a:xfrm flipV="1">
            <a:off x="1918428" y="3953671"/>
            <a:ext cx="413373" cy="26105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979264" y="1831492"/>
            <a:ext cx="1368152" cy="5307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Creative development</a:t>
            </a:r>
          </a:p>
        </p:txBody>
      </p:sp>
      <p:sp>
        <p:nvSpPr>
          <p:cNvPr id="12" name="Rounded Rectangle 11"/>
          <p:cNvSpPr/>
          <p:nvPr/>
        </p:nvSpPr>
        <p:spPr>
          <a:xfrm>
            <a:off x="3987983" y="4044043"/>
            <a:ext cx="1440161" cy="59637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Entrepreneurial development</a:t>
            </a:r>
            <a:endParaRPr lang="en-GB" sz="1200" dirty="0">
              <a:solidFill>
                <a:schemeClr val="tx1"/>
              </a:solidFill>
              <a:latin typeface="Calibri" pitchFamily="34" charset="0"/>
            </a:endParaRPr>
          </a:p>
        </p:txBody>
      </p:sp>
      <p:cxnSp>
        <p:nvCxnSpPr>
          <p:cNvPr id="13" name="Straight Arrow Connector 12"/>
          <p:cNvCxnSpPr>
            <a:stCxn id="26" idx="3"/>
            <a:endCxn id="62" idx="1"/>
          </p:cNvCxnSpPr>
          <p:nvPr/>
        </p:nvCxnSpPr>
        <p:spPr>
          <a:xfrm flipV="1">
            <a:off x="5563438" y="3140452"/>
            <a:ext cx="414113" cy="13893"/>
          </a:xfrm>
          <a:prstGeom prst="straightConnector1">
            <a:avLst/>
          </a:prstGeom>
          <a:ln w="571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2" idx="3"/>
            <a:endCxn id="61" idx="1"/>
          </p:cNvCxnSpPr>
          <p:nvPr/>
        </p:nvCxnSpPr>
        <p:spPr>
          <a:xfrm flipV="1">
            <a:off x="5428144" y="3931688"/>
            <a:ext cx="549407" cy="41054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3"/>
            <a:endCxn id="60" idx="1"/>
          </p:cNvCxnSpPr>
          <p:nvPr/>
        </p:nvCxnSpPr>
        <p:spPr>
          <a:xfrm>
            <a:off x="5347416" y="2096852"/>
            <a:ext cx="648070" cy="28136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25" idx="3"/>
            <a:endCxn id="43" idx="1"/>
          </p:cNvCxnSpPr>
          <p:nvPr/>
        </p:nvCxnSpPr>
        <p:spPr>
          <a:xfrm flipV="1">
            <a:off x="1918428" y="3140452"/>
            <a:ext cx="413373" cy="553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3" idx="3"/>
            <a:endCxn id="26" idx="1"/>
          </p:cNvCxnSpPr>
          <p:nvPr/>
        </p:nvCxnSpPr>
        <p:spPr>
          <a:xfrm>
            <a:off x="3411920" y="3140452"/>
            <a:ext cx="408839" cy="1389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74212" y="4699868"/>
            <a:ext cx="1360200" cy="1015663"/>
          </a:xfrm>
          <a:prstGeom prst="rect">
            <a:avLst/>
          </a:prstGeom>
          <a:noFill/>
        </p:spPr>
        <p:txBody>
          <a:bodyPr wrap="square" rtlCol="0">
            <a:spAutoFit/>
          </a:bodyPr>
          <a:lstStyle/>
          <a:p>
            <a:pPr algn="ctr"/>
            <a:r>
              <a:rPr lang="en-GB" sz="1200" b="1" u="sng" dirty="0" smtClean="0">
                <a:latin typeface="Calibri" pitchFamily="34" charset="0"/>
              </a:rPr>
              <a:t>Phase 1</a:t>
            </a:r>
            <a:r>
              <a:rPr lang="en-GB" sz="1200" b="1" dirty="0" smtClean="0">
                <a:latin typeface="Calibri" pitchFamily="34" charset="0"/>
              </a:rPr>
              <a:t>: </a:t>
            </a:r>
          </a:p>
          <a:p>
            <a:pPr algn="ctr"/>
            <a:r>
              <a:rPr lang="en-GB" sz="1200" b="1" dirty="0" smtClean="0">
                <a:latin typeface="Calibri" pitchFamily="34" charset="0"/>
              </a:rPr>
              <a:t>Life up to graduation and intent to start a business.</a:t>
            </a:r>
          </a:p>
        </p:txBody>
      </p:sp>
      <p:sp>
        <p:nvSpPr>
          <p:cNvPr id="19" name="TextBox 18"/>
          <p:cNvSpPr txBox="1"/>
          <p:nvPr/>
        </p:nvSpPr>
        <p:spPr>
          <a:xfrm>
            <a:off x="4059992" y="4725144"/>
            <a:ext cx="1440162" cy="830997"/>
          </a:xfrm>
          <a:prstGeom prst="rect">
            <a:avLst/>
          </a:prstGeom>
          <a:noFill/>
        </p:spPr>
        <p:txBody>
          <a:bodyPr wrap="square" rtlCol="0">
            <a:spAutoFit/>
          </a:bodyPr>
          <a:lstStyle/>
          <a:p>
            <a:pPr algn="ctr"/>
            <a:r>
              <a:rPr lang="en-GB" sz="1200" b="1" u="sng" dirty="0" smtClean="0">
                <a:latin typeface="Calibri" pitchFamily="34" charset="0"/>
              </a:rPr>
              <a:t>Phase 2</a:t>
            </a:r>
            <a:r>
              <a:rPr lang="en-GB" sz="1200" b="1" dirty="0" smtClean="0">
                <a:latin typeface="Calibri" pitchFamily="34" charset="0"/>
              </a:rPr>
              <a:t>: </a:t>
            </a:r>
          </a:p>
          <a:p>
            <a:pPr algn="ctr"/>
            <a:r>
              <a:rPr lang="en-GB" sz="1200" b="1" dirty="0" smtClean="0">
                <a:latin typeface="Calibri" pitchFamily="34" charset="0"/>
              </a:rPr>
              <a:t>Trying to be a successful </a:t>
            </a:r>
            <a:r>
              <a:rPr lang="en-GB" sz="1200" b="1" dirty="0">
                <a:latin typeface="Calibri" pitchFamily="34" charset="0"/>
              </a:rPr>
              <a:t> </a:t>
            </a:r>
            <a:r>
              <a:rPr lang="en-GB" sz="1200" b="1" dirty="0" smtClean="0">
                <a:latin typeface="Calibri" pitchFamily="34" charset="0"/>
              </a:rPr>
              <a:t>creative entrepreneur.</a:t>
            </a:r>
          </a:p>
        </p:txBody>
      </p:sp>
      <p:cxnSp>
        <p:nvCxnSpPr>
          <p:cNvPr id="22" name="Straight Arrow Connector 21"/>
          <p:cNvCxnSpPr>
            <a:stCxn id="37" idx="3"/>
            <a:endCxn id="11" idx="1"/>
          </p:cNvCxnSpPr>
          <p:nvPr/>
        </p:nvCxnSpPr>
        <p:spPr>
          <a:xfrm flipV="1">
            <a:off x="3417128" y="2096852"/>
            <a:ext cx="562136" cy="247913"/>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38" idx="3"/>
            <a:endCxn id="12" idx="1"/>
          </p:cNvCxnSpPr>
          <p:nvPr/>
        </p:nvCxnSpPr>
        <p:spPr>
          <a:xfrm>
            <a:off x="3411921" y="3953671"/>
            <a:ext cx="576062" cy="388559"/>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395536" y="2631013"/>
            <a:ext cx="1522892" cy="1029952"/>
          </a:xfrm>
          <a:prstGeom prst="roundRect">
            <a:avLst/>
          </a:prstGeom>
          <a:solidFill>
            <a:srgbClr val="FFFF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Calibri" pitchFamily="34" charset="0"/>
              </a:rPr>
              <a:t>Prior</a:t>
            </a:r>
            <a:r>
              <a:rPr lang="en-GB" sz="1200" b="1" dirty="0">
                <a:solidFill>
                  <a:schemeClr val="tx1"/>
                </a:solidFill>
                <a:latin typeface="Calibri" pitchFamily="34" charset="0"/>
              </a:rPr>
              <a:t> </a:t>
            </a:r>
            <a:r>
              <a:rPr lang="en-GB" sz="1200" dirty="0">
                <a:solidFill>
                  <a:schemeClr val="tx1"/>
                </a:solidFill>
                <a:latin typeface="Calibri" pitchFamily="34" charset="0"/>
              </a:rPr>
              <a:t>personal </a:t>
            </a:r>
            <a:r>
              <a:rPr lang="en-GB" sz="1200" dirty="0" smtClean="0">
                <a:solidFill>
                  <a:schemeClr val="tx1"/>
                </a:solidFill>
                <a:latin typeface="Calibri" pitchFamily="34" charset="0"/>
              </a:rPr>
              <a:t>experiences - school</a:t>
            </a:r>
            <a:r>
              <a:rPr lang="en-GB" sz="1200" dirty="0">
                <a:solidFill>
                  <a:schemeClr val="tx1"/>
                </a:solidFill>
                <a:latin typeface="Calibri" pitchFamily="34" charset="0"/>
              </a:rPr>
              <a:t>, U</a:t>
            </a:r>
            <a:r>
              <a:rPr lang="en-GB" sz="1200" dirty="0" smtClean="0">
                <a:solidFill>
                  <a:schemeClr val="tx1"/>
                </a:solidFill>
                <a:latin typeface="Calibri" pitchFamily="34" charset="0"/>
              </a:rPr>
              <a:t>ni. </a:t>
            </a:r>
          </a:p>
          <a:p>
            <a:r>
              <a:rPr lang="en-GB" sz="1200" dirty="0" smtClean="0">
                <a:solidFill>
                  <a:schemeClr val="tx1"/>
                </a:solidFill>
                <a:latin typeface="Calibri" pitchFamily="34" charset="0"/>
              </a:rPr>
              <a:t>Peer &amp;  family  influences, etc.</a:t>
            </a:r>
            <a:endParaRPr lang="en-GB" sz="1200" dirty="0">
              <a:solidFill>
                <a:schemeClr val="tx1"/>
              </a:solidFill>
              <a:latin typeface="Calibri" pitchFamily="34" charset="0"/>
            </a:endParaRPr>
          </a:p>
        </p:txBody>
      </p:sp>
      <p:sp>
        <p:nvSpPr>
          <p:cNvPr id="26" name="Rounded Rectangle 25"/>
          <p:cNvSpPr/>
          <p:nvPr/>
        </p:nvSpPr>
        <p:spPr>
          <a:xfrm>
            <a:off x="3820759" y="2634265"/>
            <a:ext cx="1742679" cy="1040159"/>
          </a:xfrm>
          <a:prstGeom prst="roundRect">
            <a:avLst/>
          </a:prstGeom>
          <a:solidFill>
            <a:srgbClr val="FFFF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Personal development: learning, shifts </a:t>
            </a:r>
            <a:r>
              <a:rPr lang="en-GB" sz="1200" dirty="0">
                <a:solidFill>
                  <a:schemeClr val="tx1"/>
                </a:solidFill>
                <a:latin typeface="Calibri" pitchFamily="34" charset="0"/>
              </a:rPr>
              <a:t>in   expectations, skills, identity, career etc</a:t>
            </a:r>
          </a:p>
        </p:txBody>
      </p:sp>
      <p:cxnSp>
        <p:nvCxnSpPr>
          <p:cNvPr id="31" name="Straight Arrow Connector 30"/>
          <p:cNvCxnSpPr>
            <a:stCxn id="11" idx="2"/>
            <a:endCxn id="26" idx="0"/>
          </p:cNvCxnSpPr>
          <p:nvPr/>
        </p:nvCxnSpPr>
        <p:spPr>
          <a:xfrm>
            <a:off x="4663340" y="2362212"/>
            <a:ext cx="28759" cy="272053"/>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6" idx="2"/>
            <a:endCxn id="12" idx="0"/>
          </p:cNvCxnSpPr>
          <p:nvPr/>
        </p:nvCxnSpPr>
        <p:spPr>
          <a:xfrm>
            <a:off x="4692099" y="3674424"/>
            <a:ext cx="15965" cy="369619"/>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2337008" y="2014063"/>
            <a:ext cx="1080120" cy="661404"/>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smtClean="0">
                <a:solidFill>
                  <a:prstClr val="black"/>
                </a:solidFill>
                <a:latin typeface="Calibri" pitchFamily="34" charset="0"/>
              </a:rPr>
              <a:t>Utilising </a:t>
            </a:r>
            <a:r>
              <a:rPr lang="en-GB" sz="1200" dirty="0">
                <a:solidFill>
                  <a:prstClr val="black"/>
                </a:solidFill>
                <a:latin typeface="Calibri" pitchFamily="34" charset="0"/>
              </a:rPr>
              <a:t>‘creative’</a:t>
            </a:r>
          </a:p>
          <a:p>
            <a:pPr lvl="0" algn="ctr"/>
            <a:r>
              <a:rPr lang="en-GB" sz="1200" dirty="0" smtClean="0">
                <a:solidFill>
                  <a:prstClr val="black"/>
                </a:solidFill>
                <a:latin typeface="Calibri" pitchFamily="34" charset="0"/>
              </a:rPr>
              <a:t>experience</a:t>
            </a:r>
            <a:endParaRPr lang="en-GB" sz="1200" dirty="0">
              <a:solidFill>
                <a:prstClr val="black"/>
              </a:solidFill>
              <a:latin typeface="Calibri" pitchFamily="34" charset="0"/>
            </a:endParaRPr>
          </a:p>
        </p:txBody>
      </p:sp>
      <p:sp>
        <p:nvSpPr>
          <p:cNvPr id="38" name="Rounded Rectangle 37"/>
          <p:cNvSpPr/>
          <p:nvPr/>
        </p:nvSpPr>
        <p:spPr>
          <a:xfrm>
            <a:off x="2331801" y="3594999"/>
            <a:ext cx="1080120" cy="717343"/>
          </a:xfrm>
          <a:prstGeom prst="roundRect">
            <a:avLst/>
          </a:pr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smtClean="0">
                <a:solidFill>
                  <a:prstClr val="black"/>
                </a:solidFill>
                <a:latin typeface="Calibri" pitchFamily="34" charset="0"/>
              </a:rPr>
              <a:t>Utilising  </a:t>
            </a:r>
            <a:r>
              <a:rPr lang="en-GB" sz="1200" dirty="0">
                <a:solidFill>
                  <a:prstClr val="black"/>
                </a:solidFill>
                <a:latin typeface="Calibri" pitchFamily="34" charset="0"/>
              </a:rPr>
              <a:t>business</a:t>
            </a:r>
          </a:p>
          <a:p>
            <a:pPr lvl="0" algn="ctr"/>
            <a:r>
              <a:rPr lang="en-GB" sz="1200" dirty="0" smtClean="0">
                <a:solidFill>
                  <a:prstClr val="black"/>
                </a:solidFill>
                <a:latin typeface="Calibri" pitchFamily="34" charset="0"/>
              </a:rPr>
              <a:t>experience</a:t>
            </a:r>
            <a:endParaRPr lang="en-GB" sz="1200" dirty="0">
              <a:solidFill>
                <a:prstClr val="black"/>
              </a:solidFill>
              <a:latin typeface="Calibri" pitchFamily="34" charset="0"/>
            </a:endParaRPr>
          </a:p>
        </p:txBody>
      </p:sp>
      <p:sp>
        <p:nvSpPr>
          <p:cNvPr id="43" name="Rounded Rectangle 42"/>
          <p:cNvSpPr/>
          <p:nvPr/>
        </p:nvSpPr>
        <p:spPr>
          <a:xfrm>
            <a:off x="2331801" y="2698486"/>
            <a:ext cx="1080119" cy="883932"/>
          </a:xfrm>
          <a:prstGeom prst="roundRect">
            <a:avLst/>
          </a:prstGeom>
          <a:solidFill>
            <a:srgbClr val="FFFF00">
              <a:alpha val="37000"/>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prstClr val="black"/>
                </a:solidFill>
                <a:latin typeface="Calibri" pitchFamily="34" charset="0"/>
              </a:rPr>
              <a:t>Their </a:t>
            </a:r>
            <a:r>
              <a:rPr lang="en-GB" sz="1200" dirty="0" smtClean="0">
                <a:solidFill>
                  <a:prstClr val="black"/>
                </a:solidFill>
                <a:latin typeface="Calibri" pitchFamily="34" charset="0"/>
              </a:rPr>
              <a:t>personal  world and experience</a:t>
            </a:r>
            <a:endParaRPr lang="en-GB" sz="1200" dirty="0">
              <a:solidFill>
                <a:prstClr val="black"/>
              </a:solidFill>
              <a:latin typeface="Calibri" pitchFamily="34" charset="0"/>
            </a:endParaRPr>
          </a:p>
        </p:txBody>
      </p:sp>
      <p:sp>
        <p:nvSpPr>
          <p:cNvPr id="60" name="Rounded Rectangle 59"/>
          <p:cNvSpPr/>
          <p:nvPr/>
        </p:nvSpPr>
        <p:spPr>
          <a:xfrm>
            <a:off x="5995486" y="2047516"/>
            <a:ext cx="944826" cy="661404"/>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smtClean="0">
                <a:solidFill>
                  <a:prstClr val="black"/>
                </a:solidFill>
                <a:latin typeface="Calibri" pitchFamily="34" charset="0"/>
              </a:rPr>
              <a:t>Utilising creative learning</a:t>
            </a:r>
            <a:endParaRPr lang="en-GB" sz="1200" dirty="0">
              <a:solidFill>
                <a:prstClr val="black"/>
              </a:solidFill>
              <a:latin typeface="Calibri" pitchFamily="34" charset="0"/>
            </a:endParaRPr>
          </a:p>
        </p:txBody>
      </p:sp>
      <p:sp>
        <p:nvSpPr>
          <p:cNvPr id="61" name="Rounded Rectangle 60"/>
          <p:cNvSpPr/>
          <p:nvPr/>
        </p:nvSpPr>
        <p:spPr>
          <a:xfrm>
            <a:off x="5977551" y="3573016"/>
            <a:ext cx="962762" cy="717343"/>
          </a:xfrm>
          <a:prstGeom prst="roundRect">
            <a:avLst/>
          </a:pr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smtClean="0">
                <a:solidFill>
                  <a:prstClr val="black"/>
                </a:solidFill>
                <a:latin typeface="Calibri" pitchFamily="34" charset="0"/>
              </a:rPr>
              <a:t>Utilising business learning</a:t>
            </a:r>
            <a:endParaRPr lang="en-GB" sz="1200" dirty="0">
              <a:solidFill>
                <a:prstClr val="black"/>
              </a:solidFill>
              <a:latin typeface="Calibri" pitchFamily="34" charset="0"/>
            </a:endParaRPr>
          </a:p>
        </p:txBody>
      </p:sp>
      <p:sp>
        <p:nvSpPr>
          <p:cNvPr id="62" name="Rounded Rectangle 61"/>
          <p:cNvSpPr/>
          <p:nvPr/>
        </p:nvSpPr>
        <p:spPr>
          <a:xfrm>
            <a:off x="5977551" y="2698486"/>
            <a:ext cx="962761" cy="883932"/>
          </a:xfrm>
          <a:prstGeom prst="roundRect">
            <a:avLst/>
          </a:prstGeom>
          <a:solidFill>
            <a:srgbClr val="FFFF00">
              <a:alpha val="37000"/>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smtClean="0">
                <a:solidFill>
                  <a:prstClr val="black"/>
                </a:solidFill>
                <a:latin typeface="Calibri" pitchFamily="34" charset="0"/>
              </a:rPr>
              <a:t>Personal learning and events</a:t>
            </a:r>
            <a:endParaRPr lang="en-GB" sz="1200" dirty="0">
              <a:solidFill>
                <a:prstClr val="black"/>
              </a:solidFill>
              <a:latin typeface="Calibri" pitchFamily="34" charset="0"/>
            </a:endParaRPr>
          </a:p>
        </p:txBody>
      </p:sp>
      <p:sp>
        <p:nvSpPr>
          <p:cNvPr id="64" name="TextBox 63"/>
          <p:cNvSpPr txBox="1"/>
          <p:nvPr/>
        </p:nvSpPr>
        <p:spPr>
          <a:xfrm>
            <a:off x="5812751" y="4419689"/>
            <a:ext cx="1415593" cy="1169551"/>
          </a:xfrm>
          <a:prstGeom prst="rect">
            <a:avLst/>
          </a:prstGeom>
          <a:noFill/>
        </p:spPr>
        <p:txBody>
          <a:bodyPr wrap="square" rtlCol="0">
            <a:spAutoFit/>
          </a:bodyPr>
          <a:lstStyle/>
          <a:p>
            <a:pPr algn="ctr"/>
            <a:r>
              <a:rPr lang="en-GB" sz="1400" b="1" u="sng" dirty="0" smtClean="0">
                <a:solidFill>
                  <a:srgbClr val="FF0000"/>
                </a:solidFill>
                <a:latin typeface="Calibri" pitchFamily="34" charset="0"/>
              </a:rPr>
              <a:t>Transition 2</a:t>
            </a:r>
            <a:r>
              <a:rPr lang="en-GB" sz="1400" b="1" dirty="0" smtClean="0">
                <a:solidFill>
                  <a:srgbClr val="FF0000"/>
                </a:solidFill>
                <a:latin typeface="Calibri" pitchFamily="34" charset="0"/>
              </a:rPr>
              <a:t>: to a viable career in line with </a:t>
            </a:r>
            <a:r>
              <a:rPr lang="en-GB" sz="1400" b="1" u="sng" dirty="0" smtClean="0">
                <a:solidFill>
                  <a:srgbClr val="FF0000"/>
                </a:solidFill>
                <a:latin typeface="Calibri" pitchFamily="34" charset="0"/>
              </a:rPr>
              <a:t>new</a:t>
            </a:r>
            <a:r>
              <a:rPr lang="en-GB" sz="1400" b="1" dirty="0" smtClean="0">
                <a:solidFill>
                  <a:srgbClr val="FF0000"/>
                </a:solidFill>
                <a:latin typeface="Calibri" pitchFamily="34" charset="0"/>
              </a:rPr>
              <a:t> personal objectives.</a:t>
            </a:r>
            <a:endParaRPr lang="en-GB" sz="1400" b="1" dirty="0">
              <a:solidFill>
                <a:srgbClr val="FF0000"/>
              </a:solidFill>
              <a:latin typeface="Calibri" pitchFamily="34" charset="0"/>
            </a:endParaRPr>
          </a:p>
        </p:txBody>
      </p:sp>
      <p:cxnSp>
        <p:nvCxnSpPr>
          <p:cNvPr id="94" name="Straight Arrow Connector 93"/>
          <p:cNvCxnSpPr>
            <a:stCxn id="62" idx="3"/>
            <a:endCxn id="42" idx="1"/>
          </p:cNvCxnSpPr>
          <p:nvPr/>
        </p:nvCxnSpPr>
        <p:spPr>
          <a:xfrm>
            <a:off x="6940312" y="3140452"/>
            <a:ext cx="578048" cy="17918"/>
          </a:xfrm>
          <a:prstGeom prst="straightConnector1">
            <a:avLst/>
          </a:prstGeom>
          <a:ln w="571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60" idx="3"/>
            <a:endCxn id="39" idx="1"/>
          </p:cNvCxnSpPr>
          <p:nvPr/>
        </p:nvCxnSpPr>
        <p:spPr>
          <a:xfrm flipV="1">
            <a:off x="6940312" y="2140589"/>
            <a:ext cx="578048" cy="23762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61" idx="3"/>
            <a:endCxn id="41" idx="1"/>
          </p:cNvCxnSpPr>
          <p:nvPr/>
        </p:nvCxnSpPr>
        <p:spPr>
          <a:xfrm>
            <a:off x="6940313" y="3931688"/>
            <a:ext cx="586766" cy="39105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1" name="Rectangle 110"/>
          <p:cNvSpPr/>
          <p:nvPr/>
        </p:nvSpPr>
        <p:spPr>
          <a:xfrm>
            <a:off x="2137797" y="1831492"/>
            <a:ext cx="1478542" cy="374979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alibri" pitchFamily="34" charset="0"/>
            </a:endParaRPr>
          </a:p>
        </p:txBody>
      </p:sp>
      <p:sp>
        <p:nvSpPr>
          <p:cNvPr id="112" name="Rectangle 111"/>
          <p:cNvSpPr/>
          <p:nvPr/>
        </p:nvSpPr>
        <p:spPr>
          <a:xfrm>
            <a:off x="5750428" y="1831492"/>
            <a:ext cx="1478542" cy="37577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alibri" pitchFamily="34" charset="0"/>
            </a:endParaRPr>
          </a:p>
        </p:txBody>
      </p:sp>
      <p:sp>
        <p:nvSpPr>
          <p:cNvPr id="113" name="TextBox 112"/>
          <p:cNvSpPr txBox="1"/>
          <p:nvPr/>
        </p:nvSpPr>
        <p:spPr>
          <a:xfrm>
            <a:off x="7380938" y="4653136"/>
            <a:ext cx="1367526" cy="1015663"/>
          </a:xfrm>
          <a:prstGeom prst="rect">
            <a:avLst/>
          </a:prstGeom>
          <a:noFill/>
        </p:spPr>
        <p:txBody>
          <a:bodyPr wrap="square" rtlCol="0">
            <a:spAutoFit/>
          </a:bodyPr>
          <a:lstStyle/>
          <a:p>
            <a:pPr algn="ctr"/>
            <a:r>
              <a:rPr lang="en-GB" sz="1200" b="1" u="sng" dirty="0" smtClean="0">
                <a:latin typeface="Calibri" pitchFamily="34" charset="0"/>
              </a:rPr>
              <a:t>Phase 3</a:t>
            </a:r>
            <a:r>
              <a:rPr lang="en-GB" sz="1200" b="1" dirty="0" smtClean="0">
                <a:latin typeface="Calibri" pitchFamily="34" charset="0"/>
              </a:rPr>
              <a:t>: </a:t>
            </a:r>
          </a:p>
          <a:p>
            <a:pPr algn="ctr"/>
            <a:r>
              <a:rPr lang="en-GB" sz="1200" b="1" dirty="0" smtClean="0">
                <a:latin typeface="Calibri" pitchFamily="34" charset="0"/>
              </a:rPr>
              <a:t>Sustaining a successful </a:t>
            </a:r>
            <a:r>
              <a:rPr lang="en-GB" sz="1200" b="1" dirty="0">
                <a:latin typeface="Calibri" pitchFamily="34" charset="0"/>
              </a:rPr>
              <a:t> </a:t>
            </a:r>
            <a:r>
              <a:rPr lang="en-GB" sz="1200" b="1" dirty="0" smtClean="0">
                <a:latin typeface="Calibri" pitchFamily="34" charset="0"/>
              </a:rPr>
              <a:t>(entrepreneurial?) career.</a:t>
            </a:r>
          </a:p>
        </p:txBody>
      </p:sp>
      <p:sp>
        <p:nvSpPr>
          <p:cNvPr id="39" name="Rounded Rectangle 38"/>
          <p:cNvSpPr/>
          <p:nvPr/>
        </p:nvSpPr>
        <p:spPr>
          <a:xfrm>
            <a:off x="7518360" y="1831492"/>
            <a:ext cx="1230104" cy="61819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Creative development (if any)</a:t>
            </a:r>
          </a:p>
        </p:txBody>
      </p:sp>
      <p:sp>
        <p:nvSpPr>
          <p:cNvPr id="41" name="Rounded Rectangle 40"/>
          <p:cNvSpPr/>
          <p:nvPr/>
        </p:nvSpPr>
        <p:spPr>
          <a:xfrm>
            <a:off x="7527079" y="4005064"/>
            <a:ext cx="1221385" cy="63535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Entrepreneurial/ employee development</a:t>
            </a:r>
            <a:endParaRPr lang="en-GB" sz="1200" dirty="0">
              <a:solidFill>
                <a:schemeClr val="tx1"/>
              </a:solidFill>
              <a:latin typeface="Calibri" pitchFamily="34" charset="0"/>
            </a:endParaRPr>
          </a:p>
        </p:txBody>
      </p:sp>
      <p:sp>
        <p:nvSpPr>
          <p:cNvPr id="42" name="Rounded Rectangle 41"/>
          <p:cNvSpPr/>
          <p:nvPr/>
        </p:nvSpPr>
        <p:spPr>
          <a:xfrm>
            <a:off x="7518360" y="2721740"/>
            <a:ext cx="1230104" cy="873260"/>
          </a:xfrm>
          <a:prstGeom prst="roundRect">
            <a:avLst/>
          </a:prstGeom>
          <a:solidFill>
            <a:srgbClr val="FFFF0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latin typeface="Calibri" pitchFamily="34" charset="0"/>
              </a:rPr>
              <a:t>Personal development in new role(s)</a:t>
            </a:r>
            <a:endParaRPr lang="en-GB" sz="1200" dirty="0">
              <a:solidFill>
                <a:schemeClr val="tx1"/>
              </a:solidFill>
              <a:latin typeface="Calibri" pitchFamily="34" charset="0"/>
            </a:endParaRPr>
          </a:p>
        </p:txBody>
      </p:sp>
      <p:cxnSp>
        <p:nvCxnSpPr>
          <p:cNvPr id="44" name="Straight Arrow Connector 43"/>
          <p:cNvCxnSpPr>
            <a:stCxn id="39" idx="2"/>
            <a:endCxn id="42" idx="0"/>
          </p:cNvCxnSpPr>
          <p:nvPr/>
        </p:nvCxnSpPr>
        <p:spPr>
          <a:xfrm>
            <a:off x="8133412" y="2449686"/>
            <a:ext cx="0" cy="272054"/>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2" idx="2"/>
            <a:endCxn id="41" idx="0"/>
          </p:cNvCxnSpPr>
          <p:nvPr/>
        </p:nvCxnSpPr>
        <p:spPr>
          <a:xfrm>
            <a:off x="8133412" y="3595000"/>
            <a:ext cx="4360" cy="410064"/>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01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9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9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1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4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11" grpId="0" animBg="1"/>
      <p:bldP spid="12" grpId="0" animBg="1"/>
      <p:bldP spid="18" grpId="0"/>
      <p:bldP spid="19" grpId="0"/>
      <p:bldP spid="25" grpId="0" animBg="1"/>
      <p:bldP spid="26" grpId="0" animBg="1"/>
      <p:bldP spid="37" grpId="0" animBg="1"/>
      <p:bldP spid="38" grpId="0" animBg="1"/>
      <p:bldP spid="43" grpId="0" animBg="1"/>
      <p:bldP spid="60" grpId="0" animBg="1"/>
      <p:bldP spid="61" grpId="0" animBg="1"/>
      <p:bldP spid="62" grpId="0" animBg="1"/>
      <p:bldP spid="64" grpId="0"/>
      <p:bldP spid="111" grpId="0" animBg="1"/>
      <p:bldP spid="112" grpId="0" animBg="1"/>
      <p:bldP spid="113" grpId="0"/>
      <p:bldP spid="39" grpId="0" animBg="1"/>
      <p:bldP spid="41" grpId="0" animBg="1"/>
      <p:bldP spid="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Arrow Connector 59"/>
          <p:cNvCxnSpPr>
            <a:stCxn id="18" idx="3"/>
            <a:endCxn id="49" idx="1"/>
          </p:cNvCxnSpPr>
          <p:nvPr/>
        </p:nvCxnSpPr>
        <p:spPr bwMode="auto">
          <a:xfrm>
            <a:off x="3971479" y="1873979"/>
            <a:ext cx="567237" cy="15458"/>
          </a:xfrm>
          <a:prstGeom prst="straightConnector1">
            <a:avLst/>
          </a:prstGeom>
          <a:solidFill>
            <a:schemeClr val="bg1"/>
          </a:solidFill>
          <a:ln w="25400" cap="flat" cmpd="sng" algn="ctr">
            <a:solidFill>
              <a:schemeClr val="tx1"/>
            </a:solidFill>
            <a:prstDash val="solid"/>
            <a:round/>
            <a:headEnd type="none" w="sm" len="sm"/>
            <a:tailEnd type="arrow"/>
          </a:ln>
          <a:effectLst/>
        </p:spPr>
      </p:cxnSp>
      <p:sp>
        <p:nvSpPr>
          <p:cNvPr id="2" name="Title 1"/>
          <p:cNvSpPr>
            <a:spLocks noGrp="1"/>
          </p:cNvSpPr>
          <p:nvPr>
            <p:ph type="title"/>
          </p:nvPr>
        </p:nvSpPr>
        <p:spPr>
          <a:xfrm>
            <a:off x="956091" y="188640"/>
            <a:ext cx="7162800" cy="586257"/>
          </a:xfrm>
        </p:spPr>
        <p:txBody>
          <a:bodyPr/>
          <a:lstStyle/>
          <a:p>
            <a:r>
              <a:rPr lang="en-GB" sz="3600" dirty="0" smtClean="0">
                <a:solidFill>
                  <a:srgbClr val="002060"/>
                </a:solidFill>
              </a:rPr>
              <a:t>Business/Career Routes</a:t>
            </a:r>
            <a:endParaRPr lang="en-GB" sz="3600" dirty="0">
              <a:solidFill>
                <a:srgbClr val="002060"/>
              </a:solidFill>
            </a:endParaRPr>
          </a:p>
        </p:txBody>
      </p:sp>
      <p:cxnSp>
        <p:nvCxnSpPr>
          <p:cNvPr id="4" name="Straight Connector 3"/>
          <p:cNvCxnSpPr/>
          <p:nvPr/>
        </p:nvCxnSpPr>
        <p:spPr bwMode="auto">
          <a:xfrm>
            <a:off x="2195736" y="908721"/>
            <a:ext cx="0" cy="5112568"/>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5" name="Straight Connector 4"/>
          <p:cNvCxnSpPr/>
          <p:nvPr/>
        </p:nvCxnSpPr>
        <p:spPr bwMode="auto">
          <a:xfrm>
            <a:off x="4283968" y="908721"/>
            <a:ext cx="0" cy="5112568"/>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6372200" y="908721"/>
            <a:ext cx="0" cy="5112568"/>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8460432" y="908721"/>
            <a:ext cx="0" cy="5112568"/>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11560" y="1296298"/>
            <a:ext cx="7848872" cy="0"/>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611560" y="2924944"/>
            <a:ext cx="7848872" cy="0"/>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611560" y="4626318"/>
            <a:ext cx="7848872" cy="0"/>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611560" y="6165304"/>
            <a:ext cx="7848872" cy="0"/>
          </a:xfrm>
          <a:prstGeom prst="line">
            <a:avLst/>
          </a:prstGeom>
          <a:solidFill>
            <a:schemeClr val="bg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2195736" y="764704"/>
            <a:ext cx="2088232" cy="4127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1" u="none" strike="noStrike" cap="none" normalizeH="0" baseline="0" dirty="0" smtClean="0">
                <a:ln>
                  <a:noFill/>
                </a:ln>
                <a:solidFill>
                  <a:schemeClr val="tx1"/>
                </a:solidFill>
                <a:effectLst/>
                <a:latin typeface="Arial" charset="0"/>
              </a:rPr>
              <a:t>Growth Business Owner</a:t>
            </a:r>
          </a:p>
        </p:txBody>
      </p:sp>
      <p:sp>
        <p:nvSpPr>
          <p:cNvPr id="13" name="Rectangle 12"/>
          <p:cNvSpPr/>
          <p:nvPr/>
        </p:nvSpPr>
        <p:spPr bwMode="auto">
          <a:xfrm>
            <a:off x="4526142" y="836712"/>
            <a:ext cx="1728192" cy="34072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Solo </a:t>
            </a:r>
            <a:r>
              <a:rPr kumimoji="0" lang="en-GB" sz="1600" b="1" i="1" u="none" strike="noStrike" cap="none" normalizeH="0" baseline="0" dirty="0" smtClean="0">
                <a:ln>
                  <a:noFill/>
                </a:ln>
                <a:solidFill>
                  <a:schemeClr val="tx1"/>
                </a:solidFill>
                <a:effectLst/>
                <a:latin typeface="Arial" charset="0"/>
              </a:rPr>
              <a:t>Freelancer</a:t>
            </a:r>
          </a:p>
        </p:txBody>
      </p:sp>
      <p:sp>
        <p:nvSpPr>
          <p:cNvPr id="14" name="Rectangle 13"/>
          <p:cNvSpPr/>
          <p:nvPr/>
        </p:nvSpPr>
        <p:spPr bwMode="auto">
          <a:xfrm>
            <a:off x="6516216" y="836712"/>
            <a:ext cx="1728192" cy="34072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Employee</a:t>
            </a:r>
            <a:endParaRPr kumimoji="0" lang="en-GB" sz="1600" b="1" i="1" u="none" strike="noStrike" cap="none" normalizeH="0" baseline="0" dirty="0" smtClean="0">
              <a:ln>
                <a:noFill/>
              </a:ln>
              <a:solidFill>
                <a:schemeClr val="tx1"/>
              </a:solidFill>
              <a:effectLst/>
              <a:latin typeface="Arial" charset="0"/>
            </a:endParaRPr>
          </a:p>
        </p:txBody>
      </p:sp>
      <p:sp>
        <p:nvSpPr>
          <p:cNvPr id="15" name="Rectangle 14"/>
          <p:cNvSpPr/>
          <p:nvPr/>
        </p:nvSpPr>
        <p:spPr bwMode="auto">
          <a:xfrm>
            <a:off x="443974" y="1714364"/>
            <a:ext cx="1728192" cy="66205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Practice</a:t>
            </a:r>
          </a:p>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 their art</a:t>
            </a:r>
            <a:endParaRPr kumimoji="0" lang="en-GB" sz="1600" b="1" i="1"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419743" y="3347717"/>
            <a:ext cx="1728192" cy="66205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Use</a:t>
            </a:r>
          </a:p>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 their art</a:t>
            </a:r>
            <a:endParaRPr kumimoji="0" lang="en-GB" sz="1600" b="1" i="1" u="none" strike="noStrike" cap="none" normalizeH="0" baseline="0" dirty="0" smtClean="0">
              <a:ln>
                <a:noFill/>
              </a:ln>
              <a:solidFill>
                <a:schemeClr val="tx1"/>
              </a:solidFill>
              <a:effectLst/>
              <a:latin typeface="Arial" charset="0"/>
            </a:endParaRPr>
          </a:p>
        </p:txBody>
      </p:sp>
      <p:sp>
        <p:nvSpPr>
          <p:cNvPr id="17" name="Rectangle 16"/>
          <p:cNvSpPr/>
          <p:nvPr/>
        </p:nvSpPr>
        <p:spPr bwMode="auto">
          <a:xfrm>
            <a:off x="419743" y="4882717"/>
            <a:ext cx="1728192" cy="66205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Abandon</a:t>
            </a:r>
          </a:p>
          <a:p>
            <a:pPr marL="0" marR="0" indent="0" algn="ctr" defTabSz="914400" rtl="0" eaLnBrk="0" fontAlgn="base" latinLnBrk="0" hangingPunct="0">
              <a:lnSpc>
                <a:spcPct val="100000"/>
              </a:lnSpc>
              <a:spcBef>
                <a:spcPct val="0"/>
              </a:spcBef>
              <a:spcAft>
                <a:spcPct val="0"/>
              </a:spcAft>
              <a:buClrTx/>
              <a:buSzTx/>
              <a:buFontTx/>
              <a:buNone/>
              <a:tabLst/>
            </a:pPr>
            <a:r>
              <a:rPr lang="en-GB" sz="1600" b="1" i="1" dirty="0" smtClean="0">
                <a:latin typeface="Arial" charset="0"/>
              </a:rPr>
              <a:t> their art</a:t>
            </a:r>
            <a:endParaRPr kumimoji="0" lang="en-GB" sz="1600" b="1" i="1" u="none" strike="noStrike" cap="none" normalizeH="0" baseline="0" dirty="0" smtClean="0">
              <a:ln>
                <a:noFill/>
              </a:ln>
              <a:solidFill>
                <a:schemeClr val="tx1"/>
              </a:solidFill>
              <a:effectLst/>
              <a:latin typeface="Arial" charset="0"/>
            </a:endParaRPr>
          </a:p>
        </p:txBody>
      </p:sp>
      <p:sp>
        <p:nvSpPr>
          <p:cNvPr id="18" name="Rounded Rectangle 17"/>
          <p:cNvSpPr/>
          <p:nvPr/>
        </p:nvSpPr>
        <p:spPr bwMode="auto">
          <a:xfrm>
            <a:off x="2395792" y="1702568"/>
            <a:ext cx="1575687" cy="34282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A: Website design</a:t>
            </a:r>
          </a:p>
        </p:txBody>
      </p:sp>
      <p:sp>
        <p:nvSpPr>
          <p:cNvPr id="19" name="Rounded Rectangle 18"/>
          <p:cNvSpPr/>
          <p:nvPr/>
        </p:nvSpPr>
        <p:spPr bwMode="auto">
          <a:xfrm>
            <a:off x="2395790" y="2132856"/>
            <a:ext cx="1575687" cy="342822"/>
          </a:xfrm>
          <a:prstGeom prst="round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F: Motion</a:t>
            </a:r>
            <a:r>
              <a:rPr kumimoji="0" lang="en-GB" sz="1200" b="0" i="1" u="none" strike="noStrike" cap="none" normalizeH="0" dirty="0" smtClean="0">
                <a:ln>
                  <a:noFill/>
                </a:ln>
                <a:solidFill>
                  <a:schemeClr val="tx1"/>
                </a:solidFill>
                <a:effectLst/>
                <a:latin typeface="Arial" charset="0"/>
              </a:rPr>
              <a:t> graphics</a:t>
            </a:r>
            <a:endParaRPr kumimoji="0" lang="en-GB" sz="1200" b="0" i="1" u="none" strike="noStrike" cap="none" normalizeH="0" baseline="0" dirty="0" smtClean="0">
              <a:ln>
                <a:noFill/>
              </a:ln>
              <a:solidFill>
                <a:schemeClr val="tx1"/>
              </a:solidFill>
              <a:effectLst/>
              <a:latin typeface="Arial" charset="0"/>
            </a:endParaRPr>
          </a:p>
        </p:txBody>
      </p:sp>
      <p:sp>
        <p:nvSpPr>
          <p:cNvPr id="20" name="Rounded Rectangle 19"/>
          <p:cNvSpPr/>
          <p:nvPr/>
        </p:nvSpPr>
        <p:spPr bwMode="auto">
          <a:xfrm>
            <a:off x="2339752" y="1313516"/>
            <a:ext cx="1876095" cy="342822"/>
          </a:xfrm>
          <a:prstGeom prst="roundRect">
            <a:avLst/>
          </a:prstGeom>
          <a:solidFill>
            <a:srgbClr val="99CCFF"/>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1" i="1" u="none" strike="noStrike" cap="none" normalizeH="0" baseline="0" dirty="0" smtClean="0">
                <a:ln>
                  <a:noFill/>
                </a:ln>
                <a:solidFill>
                  <a:schemeClr val="tx1"/>
                </a:solidFill>
                <a:effectLst/>
                <a:latin typeface="Arial" charset="0"/>
              </a:rPr>
              <a:t>E: Animation business</a:t>
            </a:r>
          </a:p>
        </p:txBody>
      </p:sp>
      <p:sp>
        <p:nvSpPr>
          <p:cNvPr id="21" name="Rounded Rectangle 20"/>
          <p:cNvSpPr/>
          <p:nvPr/>
        </p:nvSpPr>
        <p:spPr bwMode="auto">
          <a:xfrm>
            <a:off x="2411760" y="2507839"/>
            <a:ext cx="1575686" cy="342822"/>
          </a:xfrm>
          <a:prstGeom prst="round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a:latin typeface="Arial" charset="0"/>
              </a:rPr>
              <a:t>C</a:t>
            </a:r>
            <a:r>
              <a:rPr kumimoji="0" lang="en-GB" sz="1200" b="0" i="1" u="none" strike="noStrike" cap="none" normalizeH="0" baseline="0" dirty="0" smtClean="0">
                <a:ln>
                  <a:noFill/>
                </a:ln>
                <a:solidFill>
                  <a:schemeClr val="tx1"/>
                </a:solidFill>
                <a:effectLst/>
                <a:latin typeface="Arial" charset="0"/>
              </a:rPr>
              <a:t>: Music design</a:t>
            </a:r>
          </a:p>
        </p:txBody>
      </p:sp>
      <p:sp>
        <p:nvSpPr>
          <p:cNvPr id="22" name="Rounded Rectangle 21"/>
          <p:cNvSpPr/>
          <p:nvPr/>
        </p:nvSpPr>
        <p:spPr bwMode="auto">
          <a:xfrm>
            <a:off x="2411760" y="3583100"/>
            <a:ext cx="1629091" cy="426670"/>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i="1" dirty="0" smtClean="0">
                <a:latin typeface="Arial" charset="0"/>
              </a:rPr>
              <a:t>B</a:t>
            </a:r>
            <a:r>
              <a:rPr kumimoji="0" lang="en-GB" sz="1200" b="0" i="1" u="none" strike="noStrike" cap="none" normalizeH="0" baseline="0" dirty="0" smtClean="0">
                <a:ln>
                  <a:noFill/>
                </a:ln>
                <a:solidFill>
                  <a:schemeClr val="tx1"/>
                </a:solidFill>
                <a:effectLst/>
                <a:latin typeface="Arial" charset="0"/>
              </a:rPr>
              <a:t>: Designer goods E-commerce</a:t>
            </a:r>
          </a:p>
        </p:txBody>
      </p:sp>
      <p:sp>
        <p:nvSpPr>
          <p:cNvPr id="23" name="Rounded Rectangle 22"/>
          <p:cNvSpPr/>
          <p:nvPr/>
        </p:nvSpPr>
        <p:spPr bwMode="auto">
          <a:xfrm>
            <a:off x="2429430" y="4149080"/>
            <a:ext cx="1638514" cy="312725"/>
          </a:xfrm>
          <a:prstGeom prst="round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a:latin typeface="Arial" charset="0"/>
              </a:rPr>
              <a:t>D</a:t>
            </a:r>
            <a:r>
              <a:rPr kumimoji="0" lang="en-GB" sz="1200" b="0" i="1" u="none" strike="noStrike" cap="none" normalizeH="0" baseline="0" dirty="0" smtClean="0">
                <a:ln>
                  <a:noFill/>
                </a:ln>
                <a:solidFill>
                  <a:schemeClr val="tx1"/>
                </a:solidFill>
                <a:effectLst/>
                <a:latin typeface="Arial" charset="0"/>
              </a:rPr>
              <a:t>: Animation sales</a:t>
            </a:r>
          </a:p>
        </p:txBody>
      </p:sp>
      <p:sp>
        <p:nvSpPr>
          <p:cNvPr id="24" name="Rounded Rectangle 23"/>
          <p:cNvSpPr/>
          <p:nvPr/>
        </p:nvSpPr>
        <p:spPr bwMode="auto">
          <a:xfrm>
            <a:off x="2408359" y="4833155"/>
            <a:ext cx="1620182" cy="401401"/>
          </a:xfrm>
          <a:prstGeom prst="roundRect">
            <a:avLst/>
          </a:prstGeom>
          <a:solidFill>
            <a:srgbClr val="33CCFF"/>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i="1" dirty="0" smtClean="0">
                <a:latin typeface="Arial" charset="0"/>
              </a:rPr>
              <a:t>G</a:t>
            </a:r>
            <a:r>
              <a:rPr kumimoji="0" lang="en-GB" sz="1200" b="0" i="1" u="none" strike="noStrike" cap="none" normalizeH="0" baseline="0" dirty="0" smtClean="0">
                <a:ln>
                  <a:noFill/>
                </a:ln>
                <a:solidFill>
                  <a:schemeClr val="tx1"/>
                </a:solidFill>
                <a:effectLst/>
                <a:latin typeface="Arial" charset="0"/>
              </a:rPr>
              <a:t>: Retail e-commerce idea</a:t>
            </a:r>
          </a:p>
        </p:txBody>
      </p:sp>
      <p:sp>
        <p:nvSpPr>
          <p:cNvPr id="25" name="Rounded Rectangle 24"/>
          <p:cNvSpPr/>
          <p:nvPr/>
        </p:nvSpPr>
        <p:spPr bwMode="auto">
          <a:xfrm>
            <a:off x="6449808" y="1702568"/>
            <a:ext cx="1861008" cy="358280"/>
          </a:xfrm>
          <a:prstGeom prst="roundRect">
            <a:avLst/>
          </a:prstGeom>
          <a:solidFill>
            <a:schemeClr val="bg1">
              <a:lumMod val="95000"/>
            </a:schemeClr>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1" i="1" u="none" strike="noStrike" cap="none" normalizeH="0" baseline="0" dirty="0" smtClean="0">
                <a:ln>
                  <a:noFill/>
                </a:ln>
                <a:solidFill>
                  <a:schemeClr val="tx1"/>
                </a:solidFill>
                <a:effectLst/>
                <a:latin typeface="Arial" charset="0"/>
              </a:rPr>
              <a:t>A: Web-site designer</a:t>
            </a:r>
          </a:p>
        </p:txBody>
      </p:sp>
      <p:sp>
        <p:nvSpPr>
          <p:cNvPr id="27" name="Rounded Rectangle 26"/>
          <p:cNvSpPr/>
          <p:nvPr/>
        </p:nvSpPr>
        <p:spPr bwMode="auto">
          <a:xfrm>
            <a:off x="6444208" y="3583100"/>
            <a:ext cx="1977292" cy="426670"/>
          </a:xfrm>
          <a:prstGeom prst="roundRect">
            <a:avLst/>
          </a:prstGeom>
          <a:solidFill>
            <a:schemeClr val="accent2">
              <a:lumMod val="20000"/>
              <a:lumOff val="80000"/>
            </a:schemeClr>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b="1" i="1" dirty="0" smtClean="0">
                <a:latin typeface="Arial" charset="0"/>
              </a:rPr>
              <a:t>B</a:t>
            </a:r>
            <a:r>
              <a:rPr kumimoji="0" lang="en-GB" sz="1200" b="1" i="1" u="none" strike="noStrike" cap="none" normalizeH="0" baseline="0" dirty="0" smtClean="0">
                <a:ln>
                  <a:noFill/>
                </a:ln>
                <a:solidFill>
                  <a:schemeClr val="tx1"/>
                </a:solidFill>
                <a:effectLst/>
                <a:latin typeface="Arial" charset="0"/>
              </a:rPr>
              <a:t>: E-marketing Manager</a:t>
            </a:r>
          </a:p>
        </p:txBody>
      </p:sp>
      <p:cxnSp>
        <p:nvCxnSpPr>
          <p:cNvPr id="28" name="Straight Arrow Connector 27"/>
          <p:cNvCxnSpPr>
            <a:stCxn id="22" idx="3"/>
            <a:endCxn id="45" idx="1"/>
          </p:cNvCxnSpPr>
          <p:nvPr/>
        </p:nvCxnSpPr>
        <p:spPr bwMode="auto">
          <a:xfrm flipV="1">
            <a:off x="4040851" y="3791393"/>
            <a:ext cx="388027" cy="5042"/>
          </a:xfrm>
          <a:prstGeom prst="straightConnector1">
            <a:avLst/>
          </a:prstGeom>
          <a:solidFill>
            <a:schemeClr val="bg1"/>
          </a:solidFill>
          <a:ln w="25400" cap="flat" cmpd="sng" algn="ctr">
            <a:solidFill>
              <a:schemeClr val="tx1"/>
            </a:solidFill>
            <a:prstDash val="solid"/>
            <a:round/>
            <a:headEnd type="none" w="sm" len="sm"/>
            <a:tailEnd type="arrow"/>
          </a:ln>
          <a:effectLst/>
        </p:spPr>
      </p:cxnSp>
      <p:cxnSp>
        <p:nvCxnSpPr>
          <p:cNvPr id="29" name="Straight Arrow Connector 28"/>
          <p:cNvCxnSpPr>
            <a:stCxn id="45" idx="3"/>
            <a:endCxn id="27" idx="1"/>
          </p:cNvCxnSpPr>
          <p:nvPr/>
        </p:nvCxnSpPr>
        <p:spPr bwMode="auto">
          <a:xfrm>
            <a:off x="6038291" y="3791393"/>
            <a:ext cx="405917" cy="5042"/>
          </a:xfrm>
          <a:prstGeom prst="straightConnector1">
            <a:avLst/>
          </a:prstGeom>
          <a:solidFill>
            <a:schemeClr val="bg1"/>
          </a:solidFill>
          <a:ln w="25400" cap="flat" cmpd="sng" algn="ctr">
            <a:solidFill>
              <a:schemeClr val="tx1"/>
            </a:solidFill>
            <a:prstDash val="solid"/>
            <a:round/>
            <a:headEnd type="none" w="sm" len="sm"/>
            <a:tailEnd type="arrow"/>
          </a:ln>
          <a:effectLst/>
        </p:spPr>
      </p:cxnSp>
      <p:sp>
        <p:nvSpPr>
          <p:cNvPr id="30" name="Rounded Rectangle 29"/>
          <p:cNvSpPr/>
          <p:nvPr/>
        </p:nvSpPr>
        <p:spPr bwMode="auto">
          <a:xfrm>
            <a:off x="2408869" y="3069768"/>
            <a:ext cx="1608290" cy="431240"/>
          </a:xfrm>
          <a:prstGeom prst="round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a:latin typeface="Arial" charset="0"/>
              </a:rPr>
              <a:t>C</a:t>
            </a:r>
            <a:r>
              <a:rPr kumimoji="0" lang="en-GB" sz="1200" b="0" i="1" u="none" strike="noStrike" cap="none" normalizeH="0" baseline="0" dirty="0" smtClean="0">
                <a:ln>
                  <a:noFill/>
                </a:ln>
                <a:solidFill>
                  <a:schemeClr val="tx1"/>
                </a:solidFill>
                <a:effectLst/>
                <a:latin typeface="Arial" charset="0"/>
              </a:rPr>
              <a:t>: Music publishing &amp; record</a:t>
            </a:r>
            <a:r>
              <a:rPr kumimoji="0" lang="en-GB" sz="1200" b="0" i="1" u="none" strike="noStrike" cap="none" normalizeH="0" dirty="0" smtClean="0">
                <a:ln>
                  <a:noFill/>
                </a:ln>
                <a:solidFill>
                  <a:schemeClr val="tx1"/>
                </a:solidFill>
                <a:effectLst/>
                <a:latin typeface="Arial" charset="0"/>
              </a:rPr>
              <a:t> labels</a:t>
            </a:r>
            <a:endParaRPr kumimoji="0" lang="en-GB" sz="1200" b="0" i="1" u="none" strike="noStrike" cap="none" normalizeH="0" baseline="0" dirty="0" smtClean="0">
              <a:ln>
                <a:noFill/>
              </a:ln>
              <a:solidFill>
                <a:schemeClr val="tx1"/>
              </a:solidFill>
              <a:effectLst/>
              <a:latin typeface="Arial" charset="0"/>
            </a:endParaRPr>
          </a:p>
        </p:txBody>
      </p:sp>
      <p:cxnSp>
        <p:nvCxnSpPr>
          <p:cNvPr id="31" name="Straight Arrow Connector 30"/>
          <p:cNvCxnSpPr>
            <a:stCxn id="21" idx="3"/>
            <a:endCxn id="46" idx="1"/>
          </p:cNvCxnSpPr>
          <p:nvPr/>
        </p:nvCxnSpPr>
        <p:spPr bwMode="auto">
          <a:xfrm>
            <a:off x="3987446" y="2679250"/>
            <a:ext cx="456802" cy="574698"/>
          </a:xfrm>
          <a:prstGeom prst="straightConnector1">
            <a:avLst/>
          </a:prstGeom>
          <a:solidFill>
            <a:schemeClr val="bg1"/>
          </a:solidFill>
          <a:ln w="25400" cap="flat" cmpd="sng" algn="ctr">
            <a:solidFill>
              <a:schemeClr val="tx1"/>
            </a:solidFill>
            <a:prstDash val="solid"/>
            <a:round/>
            <a:headEnd type="triangle" w="med" len="med"/>
            <a:tailEnd type="triangle" w="med" len="med"/>
          </a:ln>
          <a:effectLst/>
        </p:spPr>
      </p:cxnSp>
      <p:cxnSp>
        <p:nvCxnSpPr>
          <p:cNvPr id="32" name="Straight Arrow Connector 31"/>
          <p:cNvCxnSpPr>
            <a:stCxn id="21" idx="2"/>
            <a:endCxn id="30" idx="0"/>
          </p:cNvCxnSpPr>
          <p:nvPr/>
        </p:nvCxnSpPr>
        <p:spPr bwMode="auto">
          <a:xfrm>
            <a:off x="3199603" y="2850661"/>
            <a:ext cx="13411" cy="219107"/>
          </a:xfrm>
          <a:prstGeom prst="straightConnector1">
            <a:avLst/>
          </a:prstGeom>
          <a:solidFill>
            <a:schemeClr val="bg1"/>
          </a:solidFill>
          <a:ln w="28575" cap="flat" cmpd="sng" algn="ctr">
            <a:solidFill>
              <a:schemeClr val="tx1"/>
            </a:solidFill>
            <a:prstDash val="solid"/>
            <a:round/>
            <a:headEnd type="triangle" w="med" len="med"/>
            <a:tailEnd type="triangle" w="med" len="med"/>
          </a:ln>
          <a:effectLst/>
        </p:spPr>
      </p:cxnSp>
      <p:sp>
        <p:nvSpPr>
          <p:cNvPr id="36" name="Rounded Rectangle 35"/>
          <p:cNvSpPr/>
          <p:nvPr/>
        </p:nvSpPr>
        <p:spPr bwMode="auto">
          <a:xfrm>
            <a:off x="6530534" y="5095268"/>
            <a:ext cx="1846690" cy="349956"/>
          </a:xfrm>
          <a:prstGeom prst="roundRect">
            <a:avLst/>
          </a:prstGeom>
          <a:solidFill>
            <a:srgbClr val="FFFF99"/>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GB" sz="1200" b="1" i="1" dirty="0">
                <a:latin typeface="Arial" charset="0"/>
              </a:rPr>
              <a:t>C: Shelf-stacker</a:t>
            </a:r>
          </a:p>
        </p:txBody>
      </p:sp>
      <p:sp>
        <p:nvSpPr>
          <p:cNvPr id="38" name="Rounded Rectangle 37"/>
          <p:cNvSpPr/>
          <p:nvPr/>
        </p:nvSpPr>
        <p:spPr bwMode="auto">
          <a:xfrm>
            <a:off x="4482976" y="4149080"/>
            <a:ext cx="1625947" cy="372525"/>
          </a:xfrm>
          <a:prstGeom prst="round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a:latin typeface="Arial" charset="0"/>
              </a:rPr>
              <a:t>D</a:t>
            </a:r>
            <a:r>
              <a:rPr kumimoji="0" lang="en-GB" sz="1200" b="0" i="1" u="none" strike="noStrike" cap="none" normalizeH="0" baseline="0" dirty="0" smtClean="0">
                <a:ln>
                  <a:noFill/>
                </a:ln>
                <a:solidFill>
                  <a:schemeClr val="tx1"/>
                </a:solidFill>
                <a:effectLst/>
                <a:latin typeface="Arial" charset="0"/>
              </a:rPr>
              <a:t>: Graphic</a:t>
            </a:r>
            <a:r>
              <a:rPr kumimoji="0" lang="en-GB" sz="1200" b="0" i="1" u="none" strike="noStrike" cap="none" normalizeH="0" dirty="0" smtClean="0">
                <a:ln>
                  <a:noFill/>
                </a:ln>
                <a:solidFill>
                  <a:schemeClr val="tx1"/>
                </a:solidFill>
                <a:effectLst/>
                <a:latin typeface="Arial" charset="0"/>
              </a:rPr>
              <a:t> design</a:t>
            </a:r>
            <a:endParaRPr kumimoji="0" lang="en-GB" sz="1200" b="0" i="1" u="none" strike="noStrike" cap="none" normalizeH="0" baseline="0" dirty="0" smtClean="0">
              <a:ln>
                <a:noFill/>
              </a:ln>
              <a:solidFill>
                <a:schemeClr val="tx1"/>
              </a:solidFill>
              <a:effectLst/>
              <a:latin typeface="Arial" charset="0"/>
            </a:endParaRPr>
          </a:p>
        </p:txBody>
      </p:sp>
      <p:cxnSp>
        <p:nvCxnSpPr>
          <p:cNvPr id="39" name="Straight Arrow Connector 38"/>
          <p:cNvCxnSpPr>
            <a:stCxn id="23" idx="3"/>
            <a:endCxn id="38" idx="1"/>
          </p:cNvCxnSpPr>
          <p:nvPr/>
        </p:nvCxnSpPr>
        <p:spPr bwMode="auto">
          <a:xfrm>
            <a:off x="4067944" y="4305443"/>
            <a:ext cx="415032" cy="29900"/>
          </a:xfrm>
          <a:prstGeom prst="straightConnector1">
            <a:avLst/>
          </a:prstGeom>
          <a:solidFill>
            <a:schemeClr val="bg1"/>
          </a:solidFill>
          <a:ln w="28575" cap="flat" cmpd="sng" algn="ctr">
            <a:solidFill>
              <a:schemeClr val="tx1"/>
            </a:solidFill>
            <a:prstDash val="solid"/>
            <a:round/>
            <a:headEnd type="none" w="sm" len="sm"/>
            <a:tailEnd type="arrow"/>
          </a:ln>
          <a:effectLst/>
        </p:spPr>
      </p:cxnSp>
      <p:sp>
        <p:nvSpPr>
          <p:cNvPr id="40" name="Rounded Rectangle 39"/>
          <p:cNvSpPr/>
          <p:nvPr/>
        </p:nvSpPr>
        <p:spPr bwMode="auto">
          <a:xfrm>
            <a:off x="6530533" y="5454530"/>
            <a:ext cx="1825715" cy="312725"/>
          </a:xfrm>
          <a:prstGeom prst="roundRect">
            <a:avLst/>
          </a:prstGeom>
          <a:solidFill>
            <a:srgbClr val="FFCCFF"/>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b="1" i="1" dirty="0">
                <a:latin typeface="Arial" charset="0"/>
              </a:rPr>
              <a:t>D</a:t>
            </a:r>
            <a:r>
              <a:rPr kumimoji="0" lang="en-GB" sz="1200" b="1" i="1" u="none" strike="noStrike" cap="none" normalizeH="0" baseline="0" dirty="0" smtClean="0">
                <a:ln>
                  <a:noFill/>
                </a:ln>
                <a:solidFill>
                  <a:schemeClr val="tx1"/>
                </a:solidFill>
                <a:effectLst/>
                <a:latin typeface="Arial" charset="0"/>
              </a:rPr>
              <a:t>: Signage Manager</a:t>
            </a:r>
          </a:p>
        </p:txBody>
      </p:sp>
      <p:cxnSp>
        <p:nvCxnSpPr>
          <p:cNvPr id="41" name="Straight Arrow Connector 40"/>
          <p:cNvCxnSpPr>
            <a:stCxn id="38" idx="2"/>
            <a:endCxn id="40" idx="1"/>
          </p:cNvCxnSpPr>
          <p:nvPr/>
        </p:nvCxnSpPr>
        <p:spPr bwMode="auto">
          <a:xfrm>
            <a:off x="5295950" y="4521605"/>
            <a:ext cx="1234583" cy="1089288"/>
          </a:xfrm>
          <a:prstGeom prst="straightConnector1">
            <a:avLst/>
          </a:prstGeom>
          <a:solidFill>
            <a:schemeClr val="bg1"/>
          </a:solidFill>
          <a:ln w="25400" cap="flat" cmpd="sng" algn="ctr">
            <a:solidFill>
              <a:schemeClr val="tx1"/>
            </a:solidFill>
            <a:prstDash val="solid"/>
            <a:round/>
            <a:headEnd type="triangle" w="sm" len="sm"/>
            <a:tailEnd type="triangle"/>
          </a:ln>
          <a:effectLst/>
        </p:spPr>
      </p:cxnSp>
      <p:sp>
        <p:nvSpPr>
          <p:cNvPr id="43" name="Rounded Rectangle 42"/>
          <p:cNvSpPr/>
          <p:nvPr/>
        </p:nvSpPr>
        <p:spPr bwMode="auto">
          <a:xfrm>
            <a:off x="6530534" y="4689010"/>
            <a:ext cx="1825715" cy="342822"/>
          </a:xfrm>
          <a:prstGeom prst="roundRect">
            <a:avLst/>
          </a:prstGeom>
          <a:solidFill>
            <a:srgbClr val="FFCC99"/>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1" i="1" u="none" strike="noStrike" cap="none" normalizeH="0" baseline="0" dirty="0" smtClean="0">
                <a:ln>
                  <a:noFill/>
                </a:ln>
                <a:solidFill>
                  <a:schemeClr val="tx1"/>
                </a:solidFill>
                <a:effectLst/>
                <a:latin typeface="Arial" charset="0"/>
              </a:rPr>
              <a:t>F: Betting Shop </a:t>
            </a:r>
            <a:r>
              <a:rPr kumimoji="0" lang="en-GB" sz="1200" b="1" i="1" u="none" strike="noStrike" cap="none" normalizeH="0" baseline="0" dirty="0" err="1" smtClean="0">
                <a:ln>
                  <a:noFill/>
                </a:ln>
                <a:solidFill>
                  <a:schemeClr val="tx1"/>
                </a:solidFill>
                <a:effectLst/>
                <a:latin typeface="Arial" charset="0"/>
              </a:rPr>
              <a:t>Mgr</a:t>
            </a:r>
            <a:endParaRPr kumimoji="0" lang="en-GB" sz="1200" b="1" i="1" u="none" strike="noStrike" cap="none" normalizeH="0" baseline="0" dirty="0" smtClean="0">
              <a:ln>
                <a:noFill/>
              </a:ln>
              <a:solidFill>
                <a:schemeClr val="tx1"/>
              </a:solidFill>
              <a:effectLst/>
              <a:latin typeface="Arial" charset="0"/>
            </a:endParaRPr>
          </a:p>
        </p:txBody>
      </p:sp>
      <p:cxnSp>
        <p:nvCxnSpPr>
          <p:cNvPr id="44" name="Straight Arrow Connector 43"/>
          <p:cNvCxnSpPr>
            <a:stCxn id="53" idx="3"/>
            <a:endCxn id="43" idx="1"/>
          </p:cNvCxnSpPr>
          <p:nvPr/>
        </p:nvCxnSpPr>
        <p:spPr bwMode="auto">
          <a:xfrm>
            <a:off x="6101829" y="2304898"/>
            <a:ext cx="428705" cy="2555523"/>
          </a:xfrm>
          <a:prstGeom prst="straightConnector1">
            <a:avLst/>
          </a:prstGeom>
          <a:solidFill>
            <a:schemeClr val="bg1"/>
          </a:solidFill>
          <a:ln w="25400" cap="flat" cmpd="sng" algn="ctr">
            <a:solidFill>
              <a:schemeClr val="tx1"/>
            </a:solidFill>
            <a:prstDash val="solid"/>
            <a:round/>
            <a:headEnd type="none" w="med" len="med"/>
            <a:tailEnd type="triangle" w="med" len="med"/>
          </a:ln>
          <a:effectLst/>
        </p:spPr>
      </p:cxnSp>
      <p:sp>
        <p:nvSpPr>
          <p:cNvPr id="45" name="Rounded Rectangle 44"/>
          <p:cNvSpPr/>
          <p:nvPr/>
        </p:nvSpPr>
        <p:spPr bwMode="auto">
          <a:xfrm>
            <a:off x="4428878" y="3573016"/>
            <a:ext cx="1609413" cy="436754"/>
          </a:xfrm>
          <a:prstGeom prst="round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smtClean="0">
                <a:latin typeface="Arial" charset="0"/>
              </a:rPr>
              <a:t>B</a:t>
            </a:r>
            <a:r>
              <a:rPr kumimoji="0" lang="en-GB" sz="1200" b="0" i="1" u="none" strike="noStrike" cap="none" normalizeH="0" baseline="0" dirty="0" smtClean="0">
                <a:ln>
                  <a:noFill/>
                </a:ln>
                <a:solidFill>
                  <a:schemeClr val="tx1"/>
                </a:solidFill>
                <a:effectLst/>
                <a:latin typeface="Arial" charset="0"/>
              </a:rPr>
              <a:t>: Running creative workshops</a:t>
            </a:r>
          </a:p>
        </p:txBody>
      </p:sp>
      <p:sp>
        <p:nvSpPr>
          <p:cNvPr id="46" name="Rounded Rectangle 45"/>
          <p:cNvSpPr/>
          <p:nvPr/>
        </p:nvSpPr>
        <p:spPr bwMode="auto">
          <a:xfrm>
            <a:off x="4444248" y="3078895"/>
            <a:ext cx="1635935" cy="350105"/>
          </a:xfrm>
          <a:prstGeom prst="round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sz="1200" i="1" dirty="0">
                <a:latin typeface="Arial" charset="0"/>
              </a:rPr>
              <a:t>C</a:t>
            </a:r>
            <a:r>
              <a:rPr kumimoji="0" lang="en-GB" sz="1200" b="0" i="1" u="none" strike="noStrike" cap="none" normalizeH="0" baseline="0" dirty="0" smtClean="0">
                <a:ln>
                  <a:noFill/>
                </a:ln>
                <a:solidFill>
                  <a:schemeClr val="tx1"/>
                </a:solidFill>
                <a:effectLst/>
                <a:latin typeface="Arial" charset="0"/>
              </a:rPr>
              <a:t>: Collate  DJ music </a:t>
            </a:r>
            <a:r>
              <a:rPr lang="en-GB" sz="1200" i="1" dirty="0">
                <a:latin typeface="Arial" charset="0"/>
              </a:rPr>
              <a:t>r</a:t>
            </a:r>
            <a:r>
              <a:rPr lang="en-GB" sz="1200" i="1" dirty="0" smtClean="0">
                <a:latin typeface="Arial" charset="0"/>
              </a:rPr>
              <a:t>eviews</a:t>
            </a:r>
            <a:endParaRPr lang="en-GB" sz="1200" i="1" dirty="0">
              <a:latin typeface="Arial" charset="0"/>
            </a:endParaRPr>
          </a:p>
        </p:txBody>
      </p:sp>
      <p:sp>
        <p:nvSpPr>
          <p:cNvPr id="47" name="Rounded Rectangle 46"/>
          <p:cNvSpPr/>
          <p:nvPr/>
        </p:nvSpPr>
        <p:spPr bwMode="auto">
          <a:xfrm>
            <a:off x="2399193" y="5391384"/>
            <a:ext cx="1629348" cy="401401"/>
          </a:xfrm>
          <a:prstGeom prst="roundRect">
            <a:avLst/>
          </a:prstGeom>
          <a:solidFill>
            <a:srgbClr val="33CCFF"/>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i="1" dirty="0" smtClean="0">
                <a:latin typeface="Arial" charset="0"/>
              </a:rPr>
              <a:t>G</a:t>
            </a:r>
            <a:r>
              <a:rPr kumimoji="0" lang="en-GB" sz="1200" b="0" i="1" u="none" strike="noStrike" cap="none" normalizeH="0" baseline="0" dirty="0" smtClean="0">
                <a:ln>
                  <a:noFill/>
                </a:ln>
                <a:solidFill>
                  <a:schemeClr val="tx1"/>
                </a:solidFill>
                <a:effectLst/>
                <a:latin typeface="Arial" charset="0"/>
              </a:rPr>
              <a:t>: Sales lead generator idea</a:t>
            </a:r>
          </a:p>
        </p:txBody>
      </p:sp>
      <p:cxnSp>
        <p:nvCxnSpPr>
          <p:cNvPr id="48" name="Straight Arrow Connector 47"/>
          <p:cNvCxnSpPr>
            <a:stCxn id="24" idx="2"/>
            <a:endCxn id="47" idx="0"/>
          </p:cNvCxnSpPr>
          <p:nvPr/>
        </p:nvCxnSpPr>
        <p:spPr bwMode="auto">
          <a:xfrm flipH="1">
            <a:off x="3213867" y="5234556"/>
            <a:ext cx="4583" cy="156828"/>
          </a:xfrm>
          <a:prstGeom prst="straightConnector1">
            <a:avLst/>
          </a:prstGeom>
          <a:solidFill>
            <a:schemeClr val="bg1"/>
          </a:solidFill>
          <a:ln w="28575" cap="flat" cmpd="sng" algn="ctr">
            <a:solidFill>
              <a:schemeClr val="tx1"/>
            </a:solidFill>
            <a:prstDash val="solid"/>
            <a:round/>
            <a:headEnd type="none" w="sm" len="sm"/>
            <a:tailEnd type="arrow"/>
          </a:ln>
          <a:effectLst/>
        </p:spPr>
      </p:cxnSp>
      <p:cxnSp>
        <p:nvCxnSpPr>
          <p:cNvPr id="55" name="Straight Arrow Connector 54"/>
          <p:cNvCxnSpPr>
            <a:stCxn id="30" idx="3"/>
            <a:endCxn id="46" idx="1"/>
          </p:cNvCxnSpPr>
          <p:nvPr/>
        </p:nvCxnSpPr>
        <p:spPr bwMode="auto">
          <a:xfrm flipV="1">
            <a:off x="4017159" y="3253948"/>
            <a:ext cx="427089" cy="31440"/>
          </a:xfrm>
          <a:prstGeom prst="straightConnector1">
            <a:avLst/>
          </a:prstGeom>
          <a:solidFill>
            <a:schemeClr val="bg1"/>
          </a:solidFill>
          <a:ln w="25400" cap="flat" cmpd="sng" algn="ctr">
            <a:solidFill>
              <a:schemeClr val="tx1"/>
            </a:solidFill>
            <a:prstDash val="solid"/>
            <a:round/>
            <a:headEnd type="triangle" w="med" len="med"/>
            <a:tailEnd type="triangle" w="med" len="med"/>
          </a:ln>
          <a:effectLst/>
        </p:spPr>
      </p:cxnSp>
      <p:cxnSp>
        <p:nvCxnSpPr>
          <p:cNvPr id="56" name="Straight Arrow Connector 55"/>
          <p:cNvCxnSpPr>
            <a:stCxn id="46" idx="3"/>
            <a:endCxn id="36" idx="1"/>
          </p:cNvCxnSpPr>
          <p:nvPr/>
        </p:nvCxnSpPr>
        <p:spPr bwMode="auto">
          <a:xfrm>
            <a:off x="6080183" y="3253948"/>
            <a:ext cx="450351" cy="2016298"/>
          </a:xfrm>
          <a:prstGeom prst="straightConnector1">
            <a:avLst/>
          </a:prstGeom>
          <a:solidFill>
            <a:schemeClr val="bg1"/>
          </a:solidFill>
          <a:ln w="19050" cap="flat" cmpd="sng" algn="ctr">
            <a:solidFill>
              <a:schemeClr val="tx1"/>
            </a:solidFill>
            <a:prstDash val="solid"/>
            <a:round/>
            <a:headEnd type="none" w="sm" len="sm"/>
            <a:tailEnd type="arrow"/>
          </a:ln>
          <a:effectLst/>
        </p:spPr>
      </p:cxnSp>
      <p:sp>
        <p:nvSpPr>
          <p:cNvPr id="62" name="Rounded Rectangle 61"/>
          <p:cNvSpPr/>
          <p:nvPr/>
        </p:nvSpPr>
        <p:spPr bwMode="auto">
          <a:xfrm>
            <a:off x="6516216" y="5805264"/>
            <a:ext cx="1825065" cy="276805"/>
          </a:xfrm>
          <a:prstGeom prst="roundRect">
            <a:avLst/>
          </a:prstGeom>
          <a:solidFill>
            <a:srgbClr val="33CCFF"/>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1" i="1" dirty="0" smtClean="0">
                <a:latin typeface="Arial" charset="0"/>
              </a:rPr>
              <a:t>G</a:t>
            </a:r>
            <a:r>
              <a:rPr kumimoji="0" lang="en-GB" sz="1200" b="1" i="1" u="none" strike="noStrike" cap="none" normalizeH="0" baseline="0" dirty="0" smtClean="0">
                <a:ln>
                  <a:noFill/>
                </a:ln>
                <a:solidFill>
                  <a:schemeClr val="tx1"/>
                </a:solidFill>
                <a:effectLst/>
                <a:latin typeface="Arial" charset="0"/>
              </a:rPr>
              <a:t>: Trainee chocolatier</a:t>
            </a:r>
          </a:p>
        </p:txBody>
      </p:sp>
      <p:cxnSp>
        <p:nvCxnSpPr>
          <p:cNvPr id="65" name="Straight Arrow Connector 64"/>
          <p:cNvCxnSpPr/>
          <p:nvPr/>
        </p:nvCxnSpPr>
        <p:spPr bwMode="auto">
          <a:xfrm>
            <a:off x="4017159" y="5564184"/>
            <a:ext cx="2487675" cy="351582"/>
          </a:xfrm>
          <a:prstGeom prst="straightConnector1">
            <a:avLst/>
          </a:prstGeom>
          <a:solidFill>
            <a:schemeClr val="bg1"/>
          </a:solidFill>
          <a:ln w="25400" cap="flat" cmpd="sng" algn="ctr">
            <a:solidFill>
              <a:schemeClr val="tx1"/>
            </a:solidFill>
            <a:prstDash val="solid"/>
            <a:round/>
            <a:headEnd type="triangle" w="sm" len="sm"/>
            <a:tailEnd type="triangle"/>
          </a:ln>
          <a:effectLst/>
        </p:spPr>
      </p:cxnSp>
      <p:sp>
        <p:nvSpPr>
          <p:cNvPr id="49" name="Rounded Rectangle 48"/>
          <p:cNvSpPr/>
          <p:nvPr/>
        </p:nvSpPr>
        <p:spPr bwMode="auto">
          <a:xfrm>
            <a:off x="4538716" y="1718026"/>
            <a:ext cx="1575687" cy="342822"/>
          </a:xfrm>
          <a:prstGeom prst="round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A: Website design</a:t>
            </a:r>
          </a:p>
        </p:txBody>
      </p:sp>
      <p:cxnSp>
        <p:nvCxnSpPr>
          <p:cNvPr id="50" name="Straight Arrow Connector 49"/>
          <p:cNvCxnSpPr>
            <a:stCxn id="49" idx="3"/>
            <a:endCxn id="25" idx="1"/>
          </p:cNvCxnSpPr>
          <p:nvPr/>
        </p:nvCxnSpPr>
        <p:spPr bwMode="auto">
          <a:xfrm flipV="1">
            <a:off x="6114403" y="1881708"/>
            <a:ext cx="335405" cy="7729"/>
          </a:xfrm>
          <a:prstGeom prst="straightConnector1">
            <a:avLst/>
          </a:prstGeom>
          <a:solidFill>
            <a:schemeClr val="bg1"/>
          </a:solidFill>
          <a:ln w="25400" cap="flat" cmpd="sng" algn="ctr">
            <a:solidFill>
              <a:schemeClr val="tx1"/>
            </a:solidFill>
            <a:prstDash val="solid"/>
            <a:round/>
            <a:headEnd type="none" w="sm" len="sm"/>
            <a:tailEnd type="arrow"/>
          </a:ln>
          <a:effectLst/>
        </p:spPr>
      </p:cxnSp>
      <p:sp>
        <p:nvSpPr>
          <p:cNvPr id="53" name="Rounded Rectangle 52"/>
          <p:cNvSpPr/>
          <p:nvPr/>
        </p:nvSpPr>
        <p:spPr bwMode="auto">
          <a:xfrm>
            <a:off x="4526142" y="2133487"/>
            <a:ext cx="1575687" cy="342822"/>
          </a:xfrm>
          <a:prstGeom prst="round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F: Motion</a:t>
            </a:r>
            <a:r>
              <a:rPr kumimoji="0" lang="en-GB" sz="1200" b="0" i="1" u="none" strike="noStrike" cap="none" normalizeH="0" dirty="0" smtClean="0">
                <a:ln>
                  <a:noFill/>
                </a:ln>
                <a:solidFill>
                  <a:schemeClr val="tx1"/>
                </a:solidFill>
                <a:effectLst/>
                <a:latin typeface="Arial" charset="0"/>
              </a:rPr>
              <a:t> graphics</a:t>
            </a:r>
            <a:endParaRPr kumimoji="0" lang="en-GB" sz="1200" b="0" i="1" u="none" strike="noStrike" cap="none" normalizeH="0" baseline="0" dirty="0" smtClean="0">
              <a:ln>
                <a:noFill/>
              </a:ln>
              <a:solidFill>
                <a:schemeClr val="tx1"/>
              </a:solidFill>
              <a:effectLst/>
              <a:latin typeface="Arial" charset="0"/>
            </a:endParaRPr>
          </a:p>
        </p:txBody>
      </p:sp>
      <p:cxnSp>
        <p:nvCxnSpPr>
          <p:cNvPr id="54" name="Straight Arrow Connector 53"/>
          <p:cNvCxnSpPr/>
          <p:nvPr/>
        </p:nvCxnSpPr>
        <p:spPr bwMode="auto">
          <a:xfrm>
            <a:off x="3987446" y="2304898"/>
            <a:ext cx="567237" cy="15458"/>
          </a:xfrm>
          <a:prstGeom prst="straightConnector1">
            <a:avLst/>
          </a:prstGeom>
          <a:solidFill>
            <a:schemeClr val="bg1"/>
          </a:solidFill>
          <a:ln w="254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364997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7" grpId="0" animBg="1"/>
      <p:bldP spid="30" grpId="0" animBg="1"/>
      <p:bldP spid="36" grpId="0" animBg="1"/>
      <p:bldP spid="38" grpId="0" animBg="1"/>
      <p:bldP spid="40" grpId="0" animBg="1"/>
      <p:bldP spid="43" grpId="0" animBg="1"/>
      <p:bldP spid="45" grpId="0" animBg="1"/>
      <p:bldP spid="46" grpId="0" animBg="1"/>
      <p:bldP spid="47" grpId="0" animBg="1"/>
      <p:bldP spid="62" grpId="0" animBg="1"/>
      <p:bldP spid="49" grpId="0" animBg="1"/>
      <p:bldP spid="5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97580" y="282261"/>
            <a:ext cx="6966907" cy="858837"/>
          </a:xfrm>
        </p:spPr>
        <p:txBody>
          <a:bodyPr/>
          <a:lstStyle/>
          <a:p>
            <a:r>
              <a:rPr lang="en-GB" sz="3600" dirty="0" smtClean="0">
                <a:solidFill>
                  <a:srgbClr val="002060"/>
                </a:solidFill>
              </a:rPr>
              <a:t>Varied Journeys</a:t>
            </a:r>
          </a:p>
        </p:txBody>
      </p:sp>
      <p:grpSp>
        <p:nvGrpSpPr>
          <p:cNvPr id="4099" name="Group 3"/>
          <p:cNvGrpSpPr>
            <a:grpSpLocks/>
          </p:cNvGrpSpPr>
          <p:nvPr/>
        </p:nvGrpSpPr>
        <p:grpSpPr bwMode="auto">
          <a:xfrm>
            <a:off x="1960563" y="1131888"/>
            <a:ext cx="1185862" cy="1098550"/>
            <a:chOff x="1519" y="981"/>
            <a:chExt cx="726" cy="725"/>
          </a:xfrm>
        </p:grpSpPr>
        <p:sp>
          <p:nvSpPr>
            <p:cNvPr id="4184" name="Oval 4"/>
            <p:cNvSpPr>
              <a:spLocks noChangeArrowheads="1"/>
            </p:cNvSpPr>
            <p:nvPr/>
          </p:nvSpPr>
          <p:spPr bwMode="auto">
            <a:xfrm>
              <a:off x="1519" y="981"/>
              <a:ext cx="726" cy="725"/>
            </a:xfrm>
            <a:prstGeom prst="ellipse">
              <a:avLst/>
            </a:prstGeom>
            <a:solidFill>
              <a:srgbClr val="FF0000"/>
            </a:solidFill>
            <a:ln w="12700">
              <a:solidFill>
                <a:schemeClr val="tx1"/>
              </a:solidFill>
              <a:round/>
              <a:headEnd type="none" w="sm" len="sm"/>
              <a:tailEnd type="none" w="sm" len="sm"/>
            </a:ln>
          </p:spPr>
          <p:txBody>
            <a:bodyPr wrap="none" anchor="ctr"/>
            <a:lstStyle/>
            <a:p>
              <a:pPr algn="ctr"/>
              <a:endParaRPr lang="en-US"/>
            </a:p>
          </p:txBody>
        </p:sp>
        <p:sp>
          <p:nvSpPr>
            <p:cNvPr id="4185" name="Oval 5"/>
            <p:cNvSpPr>
              <a:spLocks noChangeArrowheads="1"/>
            </p:cNvSpPr>
            <p:nvPr/>
          </p:nvSpPr>
          <p:spPr bwMode="auto">
            <a:xfrm>
              <a:off x="1610" y="1071"/>
              <a:ext cx="544" cy="545"/>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86" name="Oval 6"/>
            <p:cNvSpPr>
              <a:spLocks noChangeArrowheads="1"/>
            </p:cNvSpPr>
            <p:nvPr/>
          </p:nvSpPr>
          <p:spPr bwMode="auto">
            <a:xfrm>
              <a:off x="1746" y="1207"/>
              <a:ext cx="272" cy="258"/>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grpSp>
      <p:grpSp>
        <p:nvGrpSpPr>
          <p:cNvPr id="4100" name="Group 7"/>
          <p:cNvGrpSpPr>
            <a:grpSpLocks/>
          </p:cNvGrpSpPr>
          <p:nvPr/>
        </p:nvGrpSpPr>
        <p:grpSpPr bwMode="auto">
          <a:xfrm>
            <a:off x="4170363" y="1119188"/>
            <a:ext cx="1227137" cy="1101725"/>
            <a:chOff x="1519" y="981"/>
            <a:chExt cx="726" cy="725"/>
          </a:xfrm>
        </p:grpSpPr>
        <p:sp>
          <p:nvSpPr>
            <p:cNvPr id="4181" name="Oval 8"/>
            <p:cNvSpPr>
              <a:spLocks noChangeArrowheads="1"/>
            </p:cNvSpPr>
            <p:nvPr/>
          </p:nvSpPr>
          <p:spPr bwMode="auto">
            <a:xfrm>
              <a:off x="1519" y="981"/>
              <a:ext cx="726" cy="725"/>
            </a:xfrm>
            <a:prstGeom prst="ellipse">
              <a:avLst/>
            </a:prstGeom>
            <a:solidFill>
              <a:srgbClr val="FF0000"/>
            </a:solidFill>
            <a:ln w="12700">
              <a:solidFill>
                <a:schemeClr val="tx1"/>
              </a:solidFill>
              <a:round/>
              <a:headEnd type="none" w="sm" len="sm"/>
              <a:tailEnd type="none" w="sm" len="sm"/>
            </a:ln>
          </p:spPr>
          <p:txBody>
            <a:bodyPr wrap="none" anchor="ctr"/>
            <a:lstStyle/>
            <a:p>
              <a:pPr algn="ctr"/>
              <a:endParaRPr lang="en-US"/>
            </a:p>
          </p:txBody>
        </p:sp>
        <p:sp>
          <p:nvSpPr>
            <p:cNvPr id="4182" name="Oval 9"/>
            <p:cNvSpPr>
              <a:spLocks noChangeArrowheads="1"/>
            </p:cNvSpPr>
            <p:nvPr/>
          </p:nvSpPr>
          <p:spPr bwMode="auto">
            <a:xfrm>
              <a:off x="1610" y="1071"/>
              <a:ext cx="544" cy="545"/>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83" name="Oval 10"/>
            <p:cNvSpPr>
              <a:spLocks noChangeArrowheads="1"/>
            </p:cNvSpPr>
            <p:nvPr/>
          </p:nvSpPr>
          <p:spPr bwMode="auto">
            <a:xfrm>
              <a:off x="1746" y="1207"/>
              <a:ext cx="272" cy="258"/>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grpSp>
      <p:grpSp>
        <p:nvGrpSpPr>
          <p:cNvPr id="4101" name="Group 11"/>
          <p:cNvGrpSpPr>
            <a:grpSpLocks/>
          </p:cNvGrpSpPr>
          <p:nvPr/>
        </p:nvGrpSpPr>
        <p:grpSpPr bwMode="auto">
          <a:xfrm>
            <a:off x="4424363" y="5561013"/>
            <a:ext cx="792162" cy="647700"/>
            <a:chOff x="1791" y="3657"/>
            <a:chExt cx="499" cy="408"/>
          </a:xfrm>
        </p:grpSpPr>
        <p:sp>
          <p:nvSpPr>
            <p:cNvPr id="4173" name="Oval 12"/>
            <p:cNvSpPr>
              <a:spLocks noChangeArrowheads="1"/>
            </p:cNvSpPr>
            <p:nvPr/>
          </p:nvSpPr>
          <p:spPr bwMode="auto">
            <a:xfrm>
              <a:off x="1791" y="3657"/>
              <a:ext cx="499" cy="408"/>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74" name="Oval 13"/>
            <p:cNvSpPr>
              <a:spLocks noChangeArrowheads="1"/>
            </p:cNvSpPr>
            <p:nvPr/>
          </p:nvSpPr>
          <p:spPr bwMode="auto">
            <a:xfrm>
              <a:off x="1927"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75" name="Oval 14"/>
            <p:cNvSpPr>
              <a:spLocks noChangeArrowheads="1"/>
            </p:cNvSpPr>
            <p:nvPr/>
          </p:nvSpPr>
          <p:spPr bwMode="auto">
            <a:xfrm>
              <a:off x="2064"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76" name="Line 15"/>
            <p:cNvSpPr>
              <a:spLocks noChangeShapeType="1"/>
            </p:cNvSpPr>
            <p:nvPr/>
          </p:nvSpPr>
          <p:spPr bwMode="auto">
            <a:xfrm>
              <a:off x="2018" y="3748"/>
              <a:ext cx="46" cy="18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77" name="Line 16"/>
            <p:cNvSpPr>
              <a:spLocks noChangeShapeType="1"/>
            </p:cNvSpPr>
            <p:nvPr/>
          </p:nvSpPr>
          <p:spPr bwMode="auto">
            <a:xfrm flipH="1">
              <a:off x="2018" y="3929"/>
              <a:ext cx="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78" name="Oval 17"/>
            <p:cNvSpPr>
              <a:spLocks noChangeArrowheads="1"/>
            </p:cNvSpPr>
            <p:nvPr/>
          </p:nvSpPr>
          <p:spPr bwMode="auto">
            <a:xfrm>
              <a:off x="1955" y="3817"/>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79" name="Oval 18"/>
            <p:cNvSpPr>
              <a:spLocks noChangeArrowheads="1"/>
            </p:cNvSpPr>
            <p:nvPr/>
          </p:nvSpPr>
          <p:spPr bwMode="auto">
            <a:xfrm>
              <a:off x="2091" y="3815"/>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80" name="Freeform 19"/>
            <p:cNvSpPr>
              <a:spLocks/>
            </p:cNvSpPr>
            <p:nvPr/>
          </p:nvSpPr>
          <p:spPr bwMode="auto">
            <a:xfrm flipV="1">
              <a:off x="1908" y="3934"/>
              <a:ext cx="240" cy="60"/>
            </a:xfrm>
            <a:custGeom>
              <a:avLst/>
              <a:gdLst>
                <a:gd name="T0" fmla="*/ 0 w 261"/>
                <a:gd name="T1" fmla="*/ 2147483647 h 11"/>
                <a:gd name="T2" fmla="*/ 6 w 261"/>
                <a:gd name="T3" fmla="*/ 2147483647 h 11"/>
                <a:gd name="T4" fmla="*/ 0 60000 65536"/>
                <a:gd name="T5" fmla="*/ 0 60000 65536"/>
                <a:gd name="T6" fmla="*/ 0 w 261"/>
                <a:gd name="T7" fmla="*/ 0 h 11"/>
                <a:gd name="T8" fmla="*/ 261 w 261"/>
                <a:gd name="T9" fmla="*/ 11 h 11"/>
              </a:gdLst>
              <a:ahLst/>
              <a:cxnLst>
                <a:cxn ang="T4">
                  <a:pos x="T0" y="T1"/>
                </a:cxn>
                <a:cxn ang="T5">
                  <a:pos x="T2" y="T3"/>
                </a:cxn>
              </a:cxnLst>
              <a:rect l="T6" t="T7" r="T8" b="T9"/>
              <a:pathLst>
                <a:path w="261" h="11">
                  <a:moveTo>
                    <a:pt x="0" y="11"/>
                  </a:moveTo>
                  <a:cubicBezTo>
                    <a:pt x="110" y="5"/>
                    <a:pt x="220" y="0"/>
                    <a:pt x="261" y="8"/>
                  </a:cubicBez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endParaRPr lang="en-GB"/>
            </a:p>
          </p:txBody>
        </p:sp>
      </p:grpSp>
      <p:grpSp>
        <p:nvGrpSpPr>
          <p:cNvPr id="4102" name="Group 11"/>
          <p:cNvGrpSpPr>
            <a:grpSpLocks/>
          </p:cNvGrpSpPr>
          <p:nvPr/>
        </p:nvGrpSpPr>
        <p:grpSpPr bwMode="auto">
          <a:xfrm>
            <a:off x="6762750" y="5562600"/>
            <a:ext cx="793750" cy="647700"/>
            <a:chOff x="1791" y="3657"/>
            <a:chExt cx="499" cy="408"/>
          </a:xfrm>
        </p:grpSpPr>
        <p:sp>
          <p:nvSpPr>
            <p:cNvPr id="4165" name="Oval 12"/>
            <p:cNvSpPr>
              <a:spLocks noChangeArrowheads="1"/>
            </p:cNvSpPr>
            <p:nvPr/>
          </p:nvSpPr>
          <p:spPr bwMode="auto">
            <a:xfrm>
              <a:off x="1791" y="3657"/>
              <a:ext cx="499" cy="408"/>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66" name="Oval 13"/>
            <p:cNvSpPr>
              <a:spLocks noChangeArrowheads="1"/>
            </p:cNvSpPr>
            <p:nvPr/>
          </p:nvSpPr>
          <p:spPr bwMode="auto">
            <a:xfrm>
              <a:off x="1927"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67" name="Oval 14"/>
            <p:cNvSpPr>
              <a:spLocks noChangeArrowheads="1"/>
            </p:cNvSpPr>
            <p:nvPr/>
          </p:nvSpPr>
          <p:spPr bwMode="auto">
            <a:xfrm>
              <a:off x="2064"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68" name="Line 15"/>
            <p:cNvSpPr>
              <a:spLocks noChangeShapeType="1"/>
            </p:cNvSpPr>
            <p:nvPr/>
          </p:nvSpPr>
          <p:spPr bwMode="auto">
            <a:xfrm>
              <a:off x="2018" y="3748"/>
              <a:ext cx="46" cy="18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69" name="Line 16"/>
            <p:cNvSpPr>
              <a:spLocks noChangeShapeType="1"/>
            </p:cNvSpPr>
            <p:nvPr/>
          </p:nvSpPr>
          <p:spPr bwMode="auto">
            <a:xfrm flipH="1">
              <a:off x="2018" y="3929"/>
              <a:ext cx="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70" name="Oval 17"/>
            <p:cNvSpPr>
              <a:spLocks noChangeArrowheads="1"/>
            </p:cNvSpPr>
            <p:nvPr/>
          </p:nvSpPr>
          <p:spPr bwMode="auto">
            <a:xfrm>
              <a:off x="1955" y="3817"/>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71" name="Oval 18"/>
            <p:cNvSpPr>
              <a:spLocks noChangeArrowheads="1"/>
            </p:cNvSpPr>
            <p:nvPr/>
          </p:nvSpPr>
          <p:spPr bwMode="auto">
            <a:xfrm>
              <a:off x="2091" y="3815"/>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72" name="Freeform 19"/>
            <p:cNvSpPr>
              <a:spLocks/>
            </p:cNvSpPr>
            <p:nvPr/>
          </p:nvSpPr>
          <p:spPr bwMode="auto">
            <a:xfrm flipV="1">
              <a:off x="1908" y="3934"/>
              <a:ext cx="240" cy="60"/>
            </a:xfrm>
            <a:custGeom>
              <a:avLst/>
              <a:gdLst>
                <a:gd name="T0" fmla="*/ 0 w 261"/>
                <a:gd name="T1" fmla="*/ 2147483647 h 11"/>
                <a:gd name="T2" fmla="*/ 6 w 261"/>
                <a:gd name="T3" fmla="*/ 2147483647 h 11"/>
                <a:gd name="T4" fmla="*/ 0 60000 65536"/>
                <a:gd name="T5" fmla="*/ 0 60000 65536"/>
                <a:gd name="T6" fmla="*/ 0 w 261"/>
                <a:gd name="T7" fmla="*/ 0 h 11"/>
                <a:gd name="T8" fmla="*/ 261 w 261"/>
                <a:gd name="T9" fmla="*/ 11 h 11"/>
              </a:gdLst>
              <a:ahLst/>
              <a:cxnLst>
                <a:cxn ang="T4">
                  <a:pos x="T0" y="T1"/>
                </a:cxn>
                <a:cxn ang="T5">
                  <a:pos x="T2" y="T3"/>
                </a:cxn>
              </a:cxnLst>
              <a:rect l="T6" t="T7" r="T8" b="T9"/>
              <a:pathLst>
                <a:path w="261" h="11">
                  <a:moveTo>
                    <a:pt x="0" y="11"/>
                  </a:moveTo>
                  <a:cubicBezTo>
                    <a:pt x="110" y="5"/>
                    <a:pt x="220" y="0"/>
                    <a:pt x="261" y="8"/>
                  </a:cubicBez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endParaRPr lang="en-GB"/>
            </a:p>
          </p:txBody>
        </p:sp>
      </p:grpSp>
      <p:sp>
        <p:nvSpPr>
          <p:cNvPr id="4103" name="TextBox 50"/>
          <p:cNvSpPr txBox="1">
            <a:spLocks noChangeArrowheads="1"/>
          </p:cNvSpPr>
          <p:nvPr/>
        </p:nvSpPr>
        <p:spPr bwMode="auto">
          <a:xfrm>
            <a:off x="4694238" y="6240463"/>
            <a:ext cx="11824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dirty="0" smtClean="0"/>
              <a:t>B: Serial</a:t>
            </a:r>
            <a:endParaRPr lang="en-US" dirty="0"/>
          </a:p>
        </p:txBody>
      </p:sp>
      <p:grpSp>
        <p:nvGrpSpPr>
          <p:cNvPr id="2" name="Group 1"/>
          <p:cNvGrpSpPr/>
          <p:nvPr/>
        </p:nvGrpSpPr>
        <p:grpSpPr>
          <a:xfrm>
            <a:off x="122239" y="187325"/>
            <a:ext cx="1586440" cy="1284288"/>
            <a:chOff x="122239" y="187325"/>
            <a:chExt cx="1586440" cy="1284288"/>
          </a:xfrm>
        </p:grpSpPr>
        <p:sp>
          <p:nvSpPr>
            <p:cNvPr id="4104" name="Rectangle 10"/>
            <p:cNvSpPr>
              <a:spLocks noChangeArrowheads="1"/>
            </p:cNvSpPr>
            <p:nvPr/>
          </p:nvSpPr>
          <p:spPr bwMode="auto">
            <a:xfrm>
              <a:off x="122239" y="190500"/>
              <a:ext cx="1586440" cy="1281113"/>
            </a:xfrm>
            <a:prstGeom prst="rect">
              <a:avLst/>
            </a:prstGeom>
            <a:solidFill>
              <a:schemeClr val="bg1"/>
            </a:solidFill>
            <a:ln w="12700" algn="ctr">
              <a:solidFill>
                <a:schemeClr val="tx1"/>
              </a:solidFill>
              <a:round/>
              <a:headEnd type="none" w="sm" len="sm"/>
              <a:tailEnd type="none" w="sm" len="sm"/>
            </a:ln>
          </p:spPr>
          <p:txBody>
            <a:bodyPr anchor="ctr"/>
            <a:lstStyle/>
            <a:p>
              <a:endParaRPr lang="en-US" sz="1600"/>
            </a:p>
          </p:txBody>
        </p:sp>
        <p:cxnSp>
          <p:nvCxnSpPr>
            <p:cNvPr id="4105" name="Straight Connector 5"/>
            <p:cNvCxnSpPr>
              <a:cxnSpLocks noChangeShapeType="1"/>
            </p:cNvCxnSpPr>
            <p:nvPr/>
          </p:nvCxnSpPr>
          <p:spPr bwMode="auto">
            <a:xfrm>
              <a:off x="1016051" y="908720"/>
              <a:ext cx="639762" cy="0"/>
            </a:xfrm>
            <a:prstGeom prst="line">
              <a:avLst/>
            </a:prstGeom>
            <a:noFill/>
            <a:ln w="127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06" name="Straight Connector 54"/>
            <p:cNvCxnSpPr>
              <a:cxnSpLocks noChangeShapeType="1"/>
            </p:cNvCxnSpPr>
            <p:nvPr/>
          </p:nvCxnSpPr>
          <p:spPr bwMode="auto">
            <a:xfrm>
              <a:off x="971600" y="692696"/>
              <a:ext cx="639763" cy="0"/>
            </a:xfrm>
            <a:prstGeom prst="line">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07" name="Straight Connector 55"/>
            <p:cNvCxnSpPr>
              <a:cxnSpLocks noChangeShapeType="1"/>
            </p:cNvCxnSpPr>
            <p:nvPr/>
          </p:nvCxnSpPr>
          <p:spPr bwMode="auto">
            <a:xfrm>
              <a:off x="971600" y="332656"/>
              <a:ext cx="638175" cy="0"/>
            </a:xfrm>
            <a:prstGeom prst="line">
              <a:avLst/>
            </a:prstGeom>
            <a:noFill/>
            <a:ln w="76200" cmpd="tri" algn="ctr">
              <a:solidFill>
                <a:schemeClr val="tx1"/>
              </a:solidFill>
              <a:round/>
              <a:headEnd/>
              <a:tailEnd type="stealth" w="med" len="med"/>
            </a:ln>
            <a:extLst>
              <a:ext uri="{909E8E84-426E-40DD-AFC4-6F175D3DCCD1}">
                <a14:hiddenFill xmlns:a14="http://schemas.microsoft.com/office/drawing/2010/main">
                  <a:noFill/>
                </a14:hiddenFill>
              </a:ext>
            </a:extLst>
          </p:spPr>
        </p:cxnSp>
        <p:cxnSp>
          <p:nvCxnSpPr>
            <p:cNvPr id="4108" name="Straight Connector 56"/>
            <p:cNvCxnSpPr>
              <a:cxnSpLocks noChangeShapeType="1"/>
            </p:cNvCxnSpPr>
            <p:nvPr/>
          </p:nvCxnSpPr>
          <p:spPr bwMode="auto">
            <a:xfrm>
              <a:off x="1068916" y="476672"/>
              <a:ext cx="639762" cy="0"/>
            </a:xfrm>
            <a:prstGeom prst="line">
              <a:avLst/>
            </a:prstGeom>
            <a:noFill/>
            <a:ln w="50800" cmpd="dbl"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09" name="Straight Connector 57"/>
            <p:cNvCxnSpPr>
              <a:cxnSpLocks noChangeShapeType="1"/>
            </p:cNvCxnSpPr>
            <p:nvPr/>
          </p:nvCxnSpPr>
          <p:spPr bwMode="auto">
            <a:xfrm>
              <a:off x="971600" y="1052736"/>
              <a:ext cx="639762" cy="0"/>
            </a:xfrm>
            <a:prstGeom prst="line">
              <a:avLst/>
            </a:prstGeom>
            <a:noFill/>
            <a:ln w="12700"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4110" name="TextBox 8"/>
            <p:cNvSpPr txBox="1">
              <a:spLocks noChangeArrowheads="1"/>
            </p:cNvSpPr>
            <p:nvPr/>
          </p:nvSpPr>
          <p:spPr bwMode="auto">
            <a:xfrm>
              <a:off x="238125" y="187325"/>
              <a:ext cx="73770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GB" sz="1200" dirty="0"/>
                <a:t>£20k+</a:t>
              </a:r>
            </a:p>
            <a:p>
              <a:r>
                <a:rPr lang="en-GB" sz="1200" dirty="0"/>
                <a:t>£10-20k</a:t>
              </a:r>
            </a:p>
            <a:p>
              <a:r>
                <a:rPr lang="en-GB" sz="1200" dirty="0"/>
                <a:t>£5-10K</a:t>
              </a:r>
            </a:p>
            <a:p>
              <a:r>
                <a:rPr lang="en-GB" sz="1200" dirty="0"/>
                <a:t>£0-5k</a:t>
              </a:r>
            </a:p>
            <a:p>
              <a:r>
                <a:rPr lang="en-GB" sz="1200" dirty="0"/>
                <a:t>£0k</a:t>
              </a:r>
            </a:p>
            <a:p>
              <a:endParaRPr lang="en-GB" sz="1200" dirty="0"/>
            </a:p>
          </p:txBody>
        </p:sp>
        <p:sp>
          <p:nvSpPr>
            <p:cNvPr id="4111" name="TextBox 9"/>
            <p:cNvSpPr txBox="1">
              <a:spLocks noChangeArrowheads="1"/>
            </p:cNvSpPr>
            <p:nvPr/>
          </p:nvSpPr>
          <p:spPr bwMode="auto">
            <a:xfrm>
              <a:off x="209550" y="1142760"/>
              <a:ext cx="12073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GB" sz="1200" dirty="0"/>
                <a:t>Annual </a:t>
              </a:r>
              <a:r>
                <a:rPr lang="en-GB" sz="1200" dirty="0" smtClean="0"/>
                <a:t>income</a:t>
              </a:r>
              <a:endParaRPr lang="en-GB" sz="1200" dirty="0"/>
            </a:p>
          </p:txBody>
        </p:sp>
      </p:grpSp>
      <p:grpSp>
        <p:nvGrpSpPr>
          <p:cNvPr id="4112" name="Group 11"/>
          <p:cNvGrpSpPr>
            <a:grpSpLocks/>
          </p:cNvGrpSpPr>
          <p:nvPr/>
        </p:nvGrpSpPr>
        <p:grpSpPr bwMode="auto">
          <a:xfrm>
            <a:off x="1987550" y="5559425"/>
            <a:ext cx="792163" cy="647700"/>
            <a:chOff x="1791" y="3657"/>
            <a:chExt cx="499" cy="408"/>
          </a:xfrm>
        </p:grpSpPr>
        <p:sp>
          <p:nvSpPr>
            <p:cNvPr id="4157" name="Oval 12"/>
            <p:cNvSpPr>
              <a:spLocks noChangeArrowheads="1"/>
            </p:cNvSpPr>
            <p:nvPr/>
          </p:nvSpPr>
          <p:spPr bwMode="auto">
            <a:xfrm>
              <a:off x="1791" y="3657"/>
              <a:ext cx="499" cy="408"/>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58" name="Oval 13"/>
            <p:cNvSpPr>
              <a:spLocks noChangeArrowheads="1"/>
            </p:cNvSpPr>
            <p:nvPr/>
          </p:nvSpPr>
          <p:spPr bwMode="auto">
            <a:xfrm>
              <a:off x="1927"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59" name="Oval 14"/>
            <p:cNvSpPr>
              <a:spLocks noChangeArrowheads="1"/>
            </p:cNvSpPr>
            <p:nvPr/>
          </p:nvSpPr>
          <p:spPr bwMode="auto">
            <a:xfrm>
              <a:off x="2064" y="3793"/>
              <a:ext cx="91" cy="91"/>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60" name="Line 15"/>
            <p:cNvSpPr>
              <a:spLocks noChangeShapeType="1"/>
            </p:cNvSpPr>
            <p:nvPr/>
          </p:nvSpPr>
          <p:spPr bwMode="auto">
            <a:xfrm>
              <a:off x="2018" y="3748"/>
              <a:ext cx="46" cy="18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61" name="Line 16"/>
            <p:cNvSpPr>
              <a:spLocks noChangeShapeType="1"/>
            </p:cNvSpPr>
            <p:nvPr/>
          </p:nvSpPr>
          <p:spPr bwMode="auto">
            <a:xfrm flipH="1">
              <a:off x="2018" y="3929"/>
              <a:ext cx="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nchor="ctr"/>
            <a:lstStyle/>
            <a:p>
              <a:endParaRPr lang="en-GB"/>
            </a:p>
          </p:txBody>
        </p:sp>
        <p:sp>
          <p:nvSpPr>
            <p:cNvPr id="4162" name="Oval 17"/>
            <p:cNvSpPr>
              <a:spLocks noChangeArrowheads="1"/>
            </p:cNvSpPr>
            <p:nvPr/>
          </p:nvSpPr>
          <p:spPr bwMode="auto">
            <a:xfrm>
              <a:off x="1955" y="3817"/>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63" name="Oval 18"/>
            <p:cNvSpPr>
              <a:spLocks noChangeArrowheads="1"/>
            </p:cNvSpPr>
            <p:nvPr/>
          </p:nvSpPr>
          <p:spPr bwMode="auto">
            <a:xfrm>
              <a:off x="2091" y="3815"/>
              <a:ext cx="39" cy="43"/>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sp>
          <p:nvSpPr>
            <p:cNvPr id="4164" name="Freeform 19"/>
            <p:cNvSpPr>
              <a:spLocks/>
            </p:cNvSpPr>
            <p:nvPr/>
          </p:nvSpPr>
          <p:spPr bwMode="auto">
            <a:xfrm flipV="1">
              <a:off x="1908" y="3934"/>
              <a:ext cx="240" cy="60"/>
            </a:xfrm>
            <a:custGeom>
              <a:avLst/>
              <a:gdLst>
                <a:gd name="T0" fmla="*/ 0 w 261"/>
                <a:gd name="T1" fmla="*/ 2147483647 h 11"/>
                <a:gd name="T2" fmla="*/ 6 w 261"/>
                <a:gd name="T3" fmla="*/ 2147483647 h 11"/>
                <a:gd name="T4" fmla="*/ 0 60000 65536"/>
                <a:gd name="T5" fmla="*/ 0 60000 65536"/>
                <a:gd name="T6" fmla="*/ 0 w 261"/>
                <a:gd name="T7" fmla="*/ 0 h 11"/>
                <a:gd name="T8" fmla="*/ 261 w 261"/>
                <a:gd name="T9" fmla="*/ 11 h 11"/>
              </a:gdLst>
              <a:ahLst/>
              <a:cxnLst>
                <a:cxn ang="T4">
                  <a:pos x="T0" y="T1"/>
                </a:cxn>
                <a:cxn ang="T5">
                  <a:pos x="T2" y="T3"/>
                </a:cxn>
              </a:cxnLst>
              <a:rect l="T6" t="T7" r="T8" b="T9"/>
              <a:pathLst>
                <a:path w="261" h="11">
                  <a:moveTo>
                    <a:pt x="0" y="11"/>
                  </a:moveTo>
                  <a:cubicBezTo>
                    <a:pt x="110" y="5"/>
                    <a:pt x="220" y="0"/>
                    <a:pt x="261" y="8"/>
                  </a:cubicBez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endParaRPr lang="en-GB"/>
            </a:p>
          </p:txBody>
        </p:sp>
      </p:grpSp>
      <p:sp>
        <p:nvSpPr>
          <p:cNvPr id="4113" name="TextBox 6"/>
          <p:cNvSpPr txBox="1">
            <a:spLocks noChangeArrowheads="1"/>
          </p:cNvSpPr>
          <p:nvPr/>
        </p:nvSpPr>
        <p:spPr bwMode="auto">
          <a:xfrm>
            <a:off x="2187575" y="6175375"/>
            <a:ext cx="12505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dirty="0" smtClean="0"/>
              <a:t>A: Linear</a:t>
            </a:r>
            <a:endParaRPr lang="en-US" dirty="0"/>
          </a:p>
        </p:txBody>
      </p:sp>
      <p:grpSp>
        <p:nvGrpSpPr>
          <p:cNvPr id="129031" name="Group 129030"/>
          <p:cNvGrpSpPr>
            <a:grpSpLocks/>
          </p:cNvGrpSpPr>
          <p:nvPr/>
        </p:nvGrpSpPr>
        <p:grpSpPr bwMode="auto">
          <a:xfrm>
            <a:off x="615950" y="1854684"/>
            <a:ext cx="1855788" cy="3777766"/>
            <a:chOff x="617012" y="1853943"/>
            <a:chExt cx="1854863" cy="3778507"/>
          </a:xfrm>
        </p:grpSpPr>
        <p:sp>
          <p:nvSpPr>
            <p:cNvPr id="4149" name="Line 20"/>
            <p:cNvSpPr>
              <a:spLocks noChangeShapeType="1"/>
            </p:cNvSpPr>
            <p:nvPr/>
          </p:nvSpPr>
          <p:spPr bwMode="auto">
            <a:xfrm flipV="1">
              <a:off x="2420938" y="2556767"/>
              <a:ext cx="29332" cy="3075683"/>
            </a:xfrm>
            <a:prstGeom prst="line">
              <a:avLst/>
            </a:prstGeom>
            <a:noFill/>
            <a:ln w="12700" cmpd="dbl">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50" name="Line 21"/>
            <p:cNvSpPr>
              <a:spLocks noChangeShapeType="1"/>
            </p:cNvSpPr>
            <p:nvPr/>
          </p:nvSpPr>
          <p:spPr bwMode="auto">
            <a:xfrm flipH="1" flipV="1">
              <a:off x="1545640" y="1853943"/>
              <a:ext cx="904630" cy="702824"/>
            </a:xfrm>
            <a:prstGeom prst="line">
              <a:avLst/>
            </a:prstGeom>
            <a:noFill/>
            <a:ln w="50800" cmpd="dbl" algn="ctr">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51" name="TextBox 4"/>
            <p:cNvSpPr txBox="1">
              <a:spLocks noChangeArrowheads="1"/>
            </p:cNvSpPr>
            <p:nvPr/>
          </p:nvSpPr>
          <p:spPr bwMode="auto">
            <a:xfrm>
              <a:off x="617012" y="2083451"/>
              <a:ext cx="1115425" cy="52332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dirty="0" smtClean="0">
                  <a:solidFill>
                    <a:srgbClr val="004E62"/>
                  </a:solidFill>
                </a:rPr>
                <a:t>Web-site design </a:t>
              </a:r>
              <a:r>
                <a:rPr lang="en-US" sz="1400" dirty="0">
                  <a:solidFill>
                    <a:srgbClr val="004E62"/>
                  </a:solidFill>
                </a:rPr>
                <a:t>job.</a:t>
              </a:r>
            </a:p>
          </p:txBody>
        </p:sp>
        <p:sp>
          <p:nvSpPr>
            <p:cNvPr id="4152" name="TextBox 5"/>
            <p:cNvSpPr txBox="1">
              <a:spLocks noChangeArrowheads="1"/>
            </p:cNvSpPr>
            <p:nvPr/>
          </p:nvSpPr>
          <p:spPr bwMode="auto">
            <a:xfrm>
              <a:off x="706855" y="5011584"/>
              <a:ext cx="1677572" cy="52322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b="1">
                  <a:solidFill>
                    <a:srgbClr val="004E62"/>
                  </a:solidFill>
                </a:rPr>
                <a:t>Web-site design business</a:t>
              </a:r>
            </a:p>
          </p:txBody>
        </p:sp>
        <p:cxnSp>
          <p:nvCxnSpPr>
            <p:cNvPr id="4153" name="Straight Connector 63"/>
            <p:cNvCxnSpPr>
              <a:cxnSpLocks noChangeShapeType="1"/>
            </p:cNvCxnSpPr>
            <p:nvPr/>
          </p:nvCxnSpPr>
          <p:spPr bwMode="auto">
            <a:xfrm flipH="1" flipV="1">
              <a:off x="2085836" y="3149882"/>
              <a:ext cx="386039" cy="261610"/>
            </a:xfrm>
            <a:prstGeom prst="line">
              <a:avLst/>
            </a:prstGeom>
            <a:noFill/>
            <a:ln w="12700" cmpd="dbl"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4154" name="TextBox 4"/>
            <p:cNvSpPr txBox="1">
              <a:spLocks noChangeArrowheads="1"/>
            </p:cNvSpPr>
            <p:nvPr/>
          </p:nvSpPr>
          <p:spPr bwMode="auto">
            <a:xfrm>
              <a:off x="1253107" y="3361065"/>
              <a:ext cx="707265"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200" dirty="0"/>
                <a:t>Other ideas</a:t>
              </a:r>
            </a:p>
          </p:txBody>
        </p:sp>
        <p:cxnSp>
          <p:nvCxnSpPr>
            <p:cNvPr id="4155" name="Straight Connector 95"/>
            <p:cNvCxnSpPr>
              <a:cxnSpLocks noChangeShapeType="1"/>
            </p:cNvCxnSpPr>
            <p:nvPr/>
          </p:nvCxnSpPr>
          <p:spPr bwMode="auto">
            <a:xfrm flipH="1" flipV="1">
              <a:off x="2051463" y="3572694"/>
              <a:ext cx="386039" cy="261610"/>
            </a:xfrm>
            <a:prstGeom prst="line">
              <a:avLst/>
            </a:prstGeom>
            <a:noFill/>
            <a:ln w="12700" cmpd="dbl"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4156" name="Straight Connector 96"/>
            <p:cNvCxnSpPr>
              <a:cxnSpLocks noChangeShapeType="1"/>
            </p:cNvCxnSpPr>
            <p:nvPr/>
          </p:nvCxnSpPr>
          <p:spPr bwMode="auto">
            <a:xfrm flipH="1" flipV="1">
              <a:off x="2024820" y="4056751"/>
              <a:ext cx="386039" cy="261610"/>
            </a:xfrm>
            <a:prstGeom prst="line">
              <a:avLst/>
            </a:prstGeom>
            <a:noFill/>
            <a:ln w="12700" cmpd="dbl"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grpSp>
        <p:nvGrpSpPr>
          <p:cNvPr id="129034" name="Group 129033"/>
          <p:cNvGrpSpPr>
            <a:grpSpLocks/>
          </p:cNvGrpSpPr>
          <p:nvPr/>
        </p:nvGrpSpPr>
        <p:grpSpPr bwMode="auto">
          <a:xfrm>
            <a:off x="2800634" y="1903895"/>
            <a:ext cx="3728754" cy="3752369"/>
            <a:chOff x="2801805" y="1903985"/>
            <a:chExt cx="3727821" cy="3751573"/>
          </a:xfrm>
        </p:grpSpPr>
        <p:grpSp>
          <p:nvGrpSpPr>
            <p:cNvPr id="4138" name="Group 129031"/>
            <p:cNvGrpSpPr>
              <a:grpSpLocks/>
            </p:cNvGrpSpPr>
            <p:nvPr/>
          </p:nvGrpSpPr>
          <p:grpSpPr bwMode="auto">
            <a:xfrm>
              <a:off x="2801805" y="1903985"/>
              <a:ext cx="2853560" cy="3751573"/>
              <a:chOff x="2801805" y="1903985"/>
              <a:chExt cx="2853560" cy="3751573"/>
            </a:xfrm>
          </p:grpSpPr>
          <p:sp>
            <p:nvSpPr>
              <p:cNvPr id="4140" name="Line 21"/>
              <p:cNvSpPr>
                <a:spLocks noChangeShapeType="1"/>
              </p:cNvSpPr>
              <p:nvPr/>
            </p:nvSpPr>
            <p:spPr bwMode="auto">
              <a:xfrm flipH="1" flipV="1">
                <a:off x="3787083" y="1903985"/>
                <a:ext cx="1868281" cy="1537717"/>
              </a:xfrm>
              <a:prstGeom prst="line">
                <a:avLst/>
              </a:prstGeom>
              <a:noFill/>
              <a:ln w="76200" cmpd="tri" algn="ctr">
                <a:solidFill>
                  <a:schemeClr val="tx1"/>
                </a:solidFill>
                <a:round/>
                <a:headEnd/>
                <a:tailEnd type="stealth" w="med" len="med"/>
              </a:ln>
              <a:extLst>
                <a:ext uri="{909E8E84-426E-40DD-AFC4-6F175D3DCCD1}">
                  <a14:hiddenFill xmlns:a14="http://schemas.microsoft.com/office/drawing/2010/main">
                    <a:noFill/>
                  </a14:hiddenFill>
                </a:ext>
              </a:extLst>
            </p:spPr>
            <p:txBody>
              <a:bodyPr anchor="ctr"/>
              <a:lstStyle/>
              <a:p>
                <a:endParaRPr lang="en-GB"/>
              </a:p>
            </p:txBody>
          </p:sp>
          <p:sp>
            <p:nvSpPr>
              <p:cNvPr id="4141" name="TextBox 4"/>
              <p:cNvSpPr txBox="1">
                <a:spLocks noChangeArrowheads="1"/>
              </p:cNvSpPr>
              <p:nvPr/>
            </p:nvSpPr>
            <p:spPr bwMode="auto">
              <a:xfrm>
                <a:off x="2801805" y="2257844"/>
                <a:ext cx="1520787" cy="738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dirty="0" smtClean="0">
                    <a:solidFill>
                      <a:srgbClr val="004E62"/>
                    </a:solidFill>
                  </a:rPr>
                  <a:t>E-commerce marketing manager </a:t>
                </a:r>
                <a:r>
                  <a:rPr lang="en-US" sz="1400" dirty="0">
                    <a:solidFill>
                      <a:srgbClr val="004E62"/>
                    </a:solidFill>
                  </a:rPr>
                  <a:t>job.</a:t>
                </a:r>
              </a:p>
            </p:txBody>
          </p:sp>
          <p:sp>
            <p:nvSpPr>
              <p:cNvPr id="4142" name="TextBox 5"/>
              <p:cNvSpPr txBox="1">
                <a:spLocks noChangeArrowheads="1"/>
              </p:cNvSpPr>
              <p:nvPr/>
            </p:nvSpPr>
            <p:spPr bwMode="auto">
              <a:xfrm>
                <a:off x="2872409" y="4916894"/>
                <a:ext cx="190995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b="1">
                    <a:solidFill>
                      <a:srgbClr val="004E62"/>
                    </a:solidFill>
                  </a:rPr>
                  <a:t>E-commerce web-site for designer products</a:t>
                </a:r>
              </a:p>
            </p:txBody>
          </p:sp>
          <p:cxnSp>
            <p:nvCxnSpPr>
              <p:cNvPr id="4143" name="Straight Connector 69"/>
              <p:cNvCxnSpPr>
                <a:cxnSpLocks noChangeShapeType="1"/>
              </p:cNvCxnSpPr>
              <p:nvPr/>
            </p:nvCxnSpPr>
            <p:spPr bwMode="auto">
              <a:xfrm flipH="1" flipV="1">
                <a:off x="4238747" y="4591878"/>
                <a:ext cx="580232" cy="391323"/>
              </a:xfrm>
              <a:prstGeom prst="line">
                <a:avLst/>
              </a:prstGeom>
              <a:noFill/>
              <a:ln w="127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44" name="Straight Connector 70"/>
              <p:cNvCxnSpPr>
                <a:cxnSpLocks noChangeShapeType="1"/>
              </p:cNvCxnSpPr>
              <p:nvPr/>
            </p:nvCxnSpPr>
            <p:spPr bwMode="auto">
              <a:xfrm flipH="1" flipV="1">
                <a:off x="4485677" y="3622675"/>
                <a:ext cx="581360" cy="357514"/>
              </a:xfrm>
              <a:prstGeom prst="line">
                <a:avLst/>
              </a:prstGeom>
              <a:noFill/>
              <a:ln w="127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45" name="Straight Connector 71"/>
              <p:cNvCxnSpPr>
                <a:cxnSpLocks noChangeShapeType="1"/>
              </p:cNvCxnSpPr>
              <p:nvPr/>
            </p:nvCxnSpPr>
            <p:spPr bwMode="auto">
              <a:xfrm flipH="1" flipV="1">
                <a:off x="4347819" y="4069229"/>
                <a:ext cx="552794" cy="379937"/>
              </a:xfrm>
              <a:prstGeom prst="line">
                <a:avLst/>
              </a:prstGeom>
              <a:noFill/>
              <a:ln w="127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146" name="TextBox 4"/>
              <p:cNvSpPr txBox="1">
                <a:spLocks noChangeArrowheads="1"/>
              </p:cNvSpPr>
              <p:nvPr/>
            </p:nvSpPr>
            <p:spPr bwMode="auto">
              <a:xfrm>
                <a:off x="3439120" y="3801432"/>
                <a:ext cx="8937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200"/>
                  <a:t>Other projects</a:t>
                </a:r>
              </a:p>
            </p:txBody>
          </p:sp>
          <p:sp>
            <p:nvSpPr>
              <p:cNvPr id="4147" name="Line 20"/>
              <p:cNvSpPr>
                <a:spLocks noChangeShapeType="1"/>
              </p:cNvSpPr>
              <p:nvPr/>
            </p:nvSpPr>
            <p:spPr bwMode="auto">
              <a:xfrm flipV="1">
                <a:off x="4818979" y="4820478"/>
                <a:ext cx="1465" cy="76839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48" name="Line 20"/>
              <p:cNvSpPr>
                <a:spLocks noChangeShapeType="1"/>
              </p:cNvSpPr>
              <p:nvPr/>
            </p:nvSpPr>
            <p:spPr bwMode="auto">
              <a:xfrm flipV="1">
                <a:off x="4821237" y="3441703"/>
                <a:ext cx="834128" cy="1290633"/>
              </a:xfrm>
              <a:prstGeom prst="line">
                <a:avLst/>
              </a:prstGeom>
              <a:noFill/>
              <a:ln w="50800" cmpd="dbl" algn="ctr">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grpSp>
        <p:sp>
          <p:nvSpPr>
            <p:cNvPr id="4139" name="TextBox 4"/>
            <p:cNvSpPr txBox="1">
              <a:spLocks noChangeArrowheads="1"/>
            </p:cNvSpPr>
            <p:nvPr/>
          </p:nvSpPr>
          <p:spPr bwMode="auto">
            <a:xfrm>
              <a:off x="5224463" y="3925946"/>
              <a:ext cx="13051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sz="1400"/>
                <a:t>Freelance work in schools</a:t>
              </a:r>
            </a:p>
          </p:txBody>
        </p:sp>
      </p:grpSp>
      <p:grpSp>
        <p:nvGrpSpPr>
          <p:cNvPr id="4116" name="Group 7"/>
          <p:cNvGrpSpPr>
            <a:grpSpLocks/>
          </p:cNvGrpSpPr>
          <p:nvPr/>
        </p:nvGrpSpPr>
        <p:grpSpPr bwMode="auto">
          <a:xfrm>
            <a:off x="7002463" y="1076325"/>
            <a:ext cx="1184275" cy="1101725"/>
            <a:chOff x="1519" y="981"/>
            <a:chExt cx="726" cy="725"/>
          </a:xfrm>
        </p:grpSpPr>
        <p:sp>
          <p:nvSpPr>
            <p:cNvPr id="4135" name="Oval 8"/>
            <p:cNvSpPr>
              <a:spLocks noChangeArrowheads="1"/>
            </p:cNvSpPr>
            <p:nvPr/>
          </p:nvSpPr>
          <p:spPr bwMode="auto">
            <a:xfrm>
              <a:off x="1519" y="981"/>
              <a:ext cx="726" cy="725"/>
            </a:xfrm>
            <a:prstGeom prst="ellipse">
              <a:avLst/>
            </a:prstGeom>
            <a:solidFill>
              <a:srgbClr val="FF0000"/>
            </a:solidFill>
            <a:ln w="12700">
              <a:solidFill>
                <a:schemeClr val="tx1"/>
              </a:solidFill>
              <a:round/>
              <a:headEnd type="none" w="sm" len="sm"/>
              <a:tailEnd type="none" w="sm" len="sm"/>
            </a:ln>
          </p:spPr>
          <p:txBody>
            <a:bodyPr wrap="none" anchor="ctr"/>
            <a:lstStyle/>
            <a:p>
              <a:pPr algn="ctr"/>
              <a:endParaRPr lang="en-US"/>
            </a:p>
          </p:txBody>
        </p:sp>
        <p:sp>
          <p:nvSpPr>
            <p:cNvPr id="4136" name="Oval 9"/>
            <p:cNvSpPr>
              <a:spLocks noChangeArrowheads="1"/>
            </p:cNvSpPr>
            <p:nvPr/>
          </p:nvSpPr>
          <p:spPr bwMode="auto">
            <a:xfrm>
              <a:off x="1610" y="1071"/>
              <a:ext cx="544" cy="545"/>
            </a:xfrm>
            <a:prstGeom prst="ellipse">
              <a:avLst/>
            </a:prstGeom>
            <a:solidFill>
              <a:schemeClr val="bg1"/>
            </a:solidFill>
            <a:ln w="12700">
              <a:solidFill>
                <a:schemeClr val="tx1"/>
              </a:solidFill>
              <a:round/>
              <a:headEnd type="none" w="sm" len="sm"/>
              <a:tailEnd type="none" w="sm" len="sm"/>
            </a:ln>
          </p:spPr>
          <p:txBody>
            <a:bodyPr wrap="none" anchor="ctr"/>
            <a:lstStyle/>
            <a:p>
              <a:endParaRPr lang="en-US"/>
            </a:p>
          </p:txBody>
        </p:sp>
        <p:sp>
          <p:nvSpPr>
            <p:cNvPr id="4137" name="Oval 10"/>
            <p:cNvSpPr>
              <a:spLocks noChangeArrowheads="1"/>
            </p:cNvSpPr>
            <p:nvPr/>
          </p:nvSpPr>
          <p:spPr bwMode="auto">
            <a:xfrm>
              <a:off x="1746" y="1207"/>
              <a:ext cx="272" cy="258"/>
            </a:xfrm>
            <a:prstGeom prst="ellipse">
              <a:avLst/>
            </a:prstGeom>
            <a:solidFill>
              <a:schemeClr val="tx1"/>
            </a:solidFill>
            <a:ln w="12700">
              <a:solidFill>
                <a:schemeClr val="tx1"/>
              </a:solidFill>
              <a:round/>
              <a:headEnd type="none" w="sm" len="sm"/>
              <a:tailEnd type="none" w="sm" len="sm"/>
            </a:ln>
          </p:spPr>
          <p:txBody>
            <a:bodyPr wrap="none" anchor="ctr"/>
            <a:lstStyle/>
            <a:p>
              <a:endParaRPr lang="en-US"/>
            </a:p>
          </p:txBody>
        </p:sp>
      </p:grpSp>
      <p:sp>
        <p:nvSpPr>
          <p:cNvPr id="4117" name="TextBox 50"/>
          <p:cNvSpPr txBox="1">
            <a:spLocks noChangeArrowheads="1"/>
          </p:cNvSpPr>
          <p:nvPr/>
        </p:nvSpPr>
        <p:spPr bwMode="auto">
          <a:xfrm>
            <a:off x="7004050" y="6228020"/>
            <a:ext cx="1447980" cy="369332"/>
          </a:xfrm>
          <a:prstGeom prst="rect">
            <a:avLst/>
          </a:prstGeom>
          <a:solidFill>
            <a:schemeClr val="bg1"/>
          </a:solidFill>
          <a:ln>
            <a:noFill/>
          </a:ln>
          <a:extLst/>
        </p:spPr>
        <p:txBody>
          <a:bodyPr wrap="squar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dirty="0" smtClean="0"/>
              <a:t>C: Portfolio</a:t>
            </a:r>
            <a:endParaRPr lang="en-US" dirty="0"/>
          </a:p>
        </p:txBody>
      </p:sp>
      <p:grpSp>
        <p:nvGrpSpPr>
          <p:cNvPr id="3" name="Group 2"/>
          <p:cNvGrpSpPr/>
          <p:nvPr/>
        </p:nvGrpSpPr>
        <p:grpSpPr>
          <a:xfrm>
            <a:off x="5761239" y="1471613"/>
            <a:ext cx="2744586" cy="4240212"/>
            <a:chOff x="5761239" y="1471613"/>
            <a:chExt cx="2744586" cy="4240212"/>
          </a:xfrm>
        </p:grpSpPr>
        <p:grpSp>
          <p:nvGrpSpPr>
            <p:cNvPr id="129033" name="Group 129032"/>
            <p:cNvGrpSpPr>
              <a:grpSpLocks/>
            </p:cNvGrpSpPr>
            <p:nvPr/>
          </p:nvGrpSpPr>
          <p:grpSpPr bwMode="auto">
            <a:xfrm>
              <a:off x="6037263" y="1471613"/>
              <a:ext cx="2468562" cy="4240212"/>
              <a:chOff x="6071822" y="1472120"/>
              <a:chExt cx="2468923" cy="4240305"/>
            </a:xfrm>
          </p:grpSpPr>
          <p:sp>
            <p:nvSpPr>
              <p:cNvPr id="4120" name="Line 20"/>
              <p:cNvSpPr>
                <a:spLocks noChangeShapeType="1"/>
              </p:cNvSpPr>
              <p:nvPr/>
            </p:nvSpPr>
            <p:spPr bwMode="auto">
              <a:xfrm flipH="1" flipV="1">
                <a:off x="7142416" y="2465915"/>
                <a:ext cx="29912" cy="312758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1" name="TextBox 5"/>
              <p:cNvSpPr txBox="1">
                <a:spLocks noChangeArrowheads="1"/>
              </p:cNvSpPr>
              <p:nvPr/>
            </p:nvSpPr>
            <p:spPr bwMode="auto">
              <a:xfrm>
                <a:off x="6071822" y="4893786"/>
                <a:ext cx="109392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b="1">
                    <a:solidFill>
                      <a:srgbClr val="004E62"/>
                    </a:solidFill>
                  </a:rPr>
                  <a:t>Music for computer games</a:t>
                </a:r>
              </a:p>
            </p:txBody>
          </p:sp>
          <p:sp>
            <p:nvSpPr>
              <p:cNvPr id="4122" name="Line 20"/>
              <p:cNvSpPr>
                <a:spLocks noChangeShapeType="1"/>
              </p:cNvSpPr>
              <p:nvPr/>
            </p:nvSpPr>
            <p:spPr bwMode="auto">
              <a:xfrm flipH="1" flipV="1">
                <a:off x="8486942" y="1472120"/>
                <a:ext cx="4623" cy="424030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3" name="TextBox 5"/>
              <p:cNvSpPr txBox="1">
                <a:spLocks noChangeArrowheads="1"/>
              </p:cNvSpPr>
              <p:nvPr/>
            </p:nvSpPr>
            <p:spPr bwMode="auto">
              <a:xfrm>
                <a:off x="6433240" y="3328264"/>
                <a:ext cx="65167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a:t>Free-lance work</a:t>
                </a:r>
              </a:p>
            </p:txBody>
          </p:sp>
          <p:sp>
            <p:nvSpPr>
              <p:cNvPr id="4124" name="Line 20"/>
              <p:cNvSpPr>
                <a:spLocks noChangeShapeType="1"/>
              </p:cNvSpPr>
              <p:nvPr/>
            </p:nvSpPr>
            <p:spPr bwMode="auto">
              <a:xfrm flipH="1" flipV="1">
                <a:off x="7459680" y="2493130"/>
                <a:ext cx="20159" cy="2294408"/>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5" name="Line 20"/>
              <p:cNvSpPr>
                <a:spLocks noChangeShapeType="1"/>
              </p:cNvSpPr>
              <p:nvPr/>
            </p:nvSpPr>
            <p:spPr bwMode="auto">
              <a:xfrm flipV="1">
                <a:off x="7172330" y="4706926"/>
                <a:ext cx="459909" cy="276271"/>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6" name="Line 20"/>
              <p:cNvSpPr>
                <a:spLocks noChangeShapeType="1"/>
              </p:cNvSpPr>
              <p:nvPr/>
            </p:nvSpPr>
            <p:spPr bwMode="auto">
              <a:xfrm flipV="1">
                <a:off x="7632239" y="2607009"/>
                <a:ext cx="24224" cy="2099918"/>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7" name="TextBox 4"/>
              <p:cNvSpPr txBox="1">
                <a:spLocks noChangeArrowheads="1"/>
              </p:cNvSpPr>
              <p:nvPr/>
            </p:nvSpPr>
            <p:spPr bwMode="auto">
              <a:xfrm>
                <a:off x="7196553" y="2863918"/>
                <a:ext cx="9462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r>
                  <a:rPr lang="en-US" sz="1400" dirty="0"/>
                  <a:t>Record labels</a:t>
                </a:r>
              </a:p>
            </p:txBody>
          </p:sp>
          <p:sp>
            <p:nvSpPr>
              <p:cNvPr id="4128" name="Line 20"/>
              <p:cNvSpPr>
                <a:spLocks noChangeShapeType="1"/>
              </p:cNvSpPr>
              <p:nvPr/>
            </p:nvSpPr>
            <p:spPr bwMode="auto">
              <a:xfrm flipH="1" flipV="1">
                <a:off x="6784558" y="4187556"/>
                <a:ext cx="411995" cy="40432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29" name="Line 20"/>
              <p:cNvSpPr>
                <a:spLocks noChangeShapeType="1"/>
              </p:cNvSpPr>
              <p:nvPr/>
            </p:nvSpPr>
            <p:spPr bwMode="auto">
              <a:xfrm flipH="1" flipV="1">
                <a:off x="6782879" y="2421415"/>
                <a:ext cx="9897" cy="183778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30" name="TextBox 4"/>
              <p:cNvSpPr txBox="1">
                <a:spLocks noChangeArrowheads="1"/>
              </p:cNvSpPr>
              <p:nvPr/>
            </p:nvSpPr>
            <p:spPr bwMode="auto">
              <a:xfrm>
                <a:off x="7594526" y="3647256"/>
                <a:ext cx="94621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r>
                  <a:rPr lang="en-US" sz="1400"/>
                  <a:t>Music publish-ing</a:t>
                </a:r>
              </a:p>
            </p:txBody>
          </p:sp>
          <p:sp>
            <p:nvSpPr>
              <p:cNvPr id="4131" name="Line 20"/>
              <p:cNvSpPr>
                <a:spLocks noChangeShapeType="1"/>
              </p:cNvSpPr>
              <p:nvPr/>
            </p:nvSpPr>
            <p:spPr bwMode="auto">
              <a:xfrm flipV="1">
                <a:off x="7196553" y="4591878"/>
                <a:ext cx="871083" cy="54476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32" name="Line 20"/>
              <p:cNvSpPr>
                <a:spLocks noChangeShapeType="1"/>
              </p:cNvSpPr>
              <p:nvPr/>
            </p:nvSpPr>
            <p:spPr bwMode="auto">
              <a:xfrm flipH="1" flipV="1">
                <a:off x="8027033" y="2722598"/>
                <a:ext cx="28284" cy="1869279"/>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4133" name="TextBox 5"/>
              <p:cNvSpPr txBox="1">
                <a:spLocks noChangeArrowheads="1"/>
              </p:cNvSpPr>
              <p:nvPr/>
            </p:nvSpPr>
            <p:spPr bwMode="auto">
              <a:xfrm>
                <a:off x="7939492" y="5024616"/>
                <a:ext cx="6012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a:t>DJ-ing</a:t>
                </a:r>
              </a:p>
            </p:txBody>
          </p:sp>
        </p:grpSp>
        <p:sp>
          <p:nvSpPr>
            <p:cNvPr id="92" name="Line 21"/>
            <p:cNvSpPr>
              <a:spLocks noChangeShapeType="1"/>
            </p:cNvSpPr>
            <p:nvPr/>
          </p:nvSpPr>
          <p:spPr bwMode="auto">
            <a:xfrm flipH="1" flipV="1">
              <a:off x="6625454" y="1789910"/>
              <a:ext cx="1185478" cy="816567"/>
            </a:xfrm>
            <a:prstGeom prst="line">
              <a:avLst/>
            </a:prstGeom>
            <a:noFill/>
            <a:ln w="19050" cmpd="sng" algn="ctr">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93" name="TextBox 4"/>
            <p:cNvSpPr txBox="1">
              <a:spLocks noChangeArrowheads="1"/>
            </p:cNvSpPr>
            <p:nvPr/>
          </p:nvSpPr>
          <p:spPr bwMode="auto">
            <a:xfrm>
              <a:off x="5761239" y="1879643"/>
              <a:ext cx="1115981" cy="52322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a:r>
                <a:rPr lang="en-US" sz="1400" dirty="0" smtClean="0">
                  <a:solidFill>
                    <a:srgbClr val="004E62"/>
                  </a:solidFill>
                </a:rPr>
                <a:t>Shelf-stacker job</a:t>
              </a:r>
              <a:r>
                <a:rPr lang="en-US" sz="1400" dirty="0">
                  <a:solidFill>
                    <a:srgbClr val="004E62"/>
                  </a:solidFill>
                </a:rPr>
                <a:t>.</a:t>
              </a:r>
            </a:p>
          </p:txBody>
        </p:sp>
      </p:grpSp>
    </p:spTree>
    <p:extLst>
      <p:ext uri="{BB962C8B-B14F-4D97-AF65-F5344CB8AC3E}">
        <p14:creationId xmlns:p14="http://schemas.microsoft.com/office/powerpoint/2010/main" val="369753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90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90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162800" cy="792088"/>
          </a:xfrm>
        </p:spPr>
        <p:txBody>
          <a:bodyPr/>
          <a:lstStyle/>
          <a:p>
            <a:r>
              <a:rPr lang="en-GB" sz="3600" dirty="0" smtClean="0">
                <a:solidFill>
                  <a:srgbClr val="002060"/>
                </a:solidFill>
              </a:rPr>
              <a:t>Business Thread</a:t>
            </a:r>
            <a:endParaRPr lang="en-GB" sz="3600" dirty="0">
              <a:solidFill>
                <a:srgbClr val="002060"/>
              </a:solidFill>
            </a:endParaRPr>
          </a:p>
        </p:txBody>
      </p:sp>
      <p:sp>
        <p:nvSpPr>
          <p:cNvPr id="3" name="Content Placeholder 2"/>
          <p:cNvSpPr>
            <a:spLocks noGrp="1"/>
          </p:cNvSpPr>
          <p:nvPr>
            <p:ph idx="1"/>
          </p:nvPr>
        </p:nvSpPr>
        <p:spPr>
          <a:xfrm>
            <a:off x="467544" y="1268760"/>
            <a:ext cx="8352928" cy="4680520"/>
          </a:xfrm>
        </p:spPr>
        <p:txBody>
          <a:bodyPr/>
          <a:lstStyle/>
          <a:p>
            <a:pPr marL="361950" lvl="1" indent="-180975">
              <a:lnSpc>
                <a:spcPct val="100000"/>
              </a:lnSpc>
              <a:spcBef>
                <a:spcPts val="1200"/>
              </a:spcBef>
            </a:pPr>
            <a:r>
              <a:rPr lang="en-GB" sz="1600" dirty="0"/>
              <a:t>Financially, they all ‘failed’</a:t>
            </a:r>
            <a:r>
              <a:rPr lang="en-GB" sz="1600" b="0" dirty="0"/>
              <a:t>. None have paid themselves the minimum wage</a:t>
            </a:r>
            <a:r>
              <a:rPr lang="en-GB" sz="1600" b="0" dirty="0" smtClean="0"/>
              <a:t>. </a:t>
            </a:r>
            <a:endParaRPr lang="en-GB" sz="1600" b="0" dirty="0"/>
          </a:p>
          <a:p>
            <a:pPr marL="361950" lvl="1" indent="-180975">
              <a:lnSpc>
                <a:spcPct val="100000"/>
              </a:lnSpc>
              <a:spcBef>
                <a:spcPts val="1200"/>
              </a:spcBef>
            </a:pPr>
            <a:r>
              <a:rPr lang="en-GB" sz="1600" dirty="0" smtClean="0"/>
              <a:t>Starting </a:t>
            </a:r>
            <a:r>
              <a:rPr lang="en-GB" sz="1600" dirty="0"/>
              <a:t>a business </a:t>
            </a:r>
            <a:r>
              <a:rPr lang="en-GB" sz="1600" b="0" dirty="0" smtClean="0"/>
              <a:t>did </a:t>
            </a:r>
            <a:r>
              <a:rPr lang="en-GB" sz="1600" b="0" dirty="0"/>
              <a:t>not necessarily equate with being entrepreneurial. </a:t>
            </a:r>
            <a:br>
              <a:rPr lang="en-GB" sz="1600" b="0" dirty="0"/>
            </a:br>
            <a:r>
              <a:rPr lang="en-GB" sz="1600" b="0" dirty="0"/>
              <a:t>Some were avoiding boring </a:t>
            </a:r>
            <a:r>
              <a:rPr lang="en-GB" sz="1600" b="0" dirty="0" smtClean="0"/>
              <a:t>jobs (2) </a:t>
            </a:r>
            <a:r>
              <a:rPr lang="en-GB" sz="1600" b="0" dirty="0"/>
              <a:t>or could not get a creative sector </a:t>
            </a:r>
            <a:r>
              <a:rPr lang="en-GB" sz="1600" b="0" dirty="0" smtClean="0"/>
              <a:t>job (4).</a:t>
            </a:r>
            <a:endParaRPr lang="en-GB" sz="1600" dirty="0"/>
          </a:p>
          <a:p>
            <a:pPr marL="361950" lvl="1" indent="-180975">
              <a:lnSpc>
                <a:spcPct val="100000"/>
              </a:lnSpc>
              <a:spcBef>
                <a:spcPts val="1200"/>
              </a:spcBef>
            </a:pPr>
            <a:r>
              <a:rPr lang="en-GB" sz="1600" dirty="0" smtClean="0"/>
              <a:t>Selling </a:t>
            </a:r>
            <a:r>
              <a:rPr lang="en-GB" sz="1600" dirty="0" smtClean="0"/>
              <a:t>skills </a:t>
            </a:r>
            <a:r>
              <a:rPr lang="en-GB" sz="1600" b="0" dirty="0"/>
              <a:t>were the main missing element of human capital. They all struggled to find customers, despite having good products.</a:t>
            </a:r>
          </a:p>
          <a:p>
            <a:pPr marL="361950" lvl="1" indent="-180975">
              <a:lnSpc>
                <a:spcPct val="100000"/>
              </a:lnSpc>
              <a:spcBef>
                <a:spcPts val="1200"/>
              </a:spcBef>
            </a:pPr>
            <a:r>
              <a:rPr lang="en-GB" sz="1600" dirty="0" smtClean="0"/>
              <a:t>Support </a:t>
            </a:r>
            <a:r>
              <a:rPr lang="en-GB" sz="1600" b="0" dirty="0" smtClean="0"/>
              <a:t>cost </a:t>
            </a:r>
            <a:r>
              <a:rPr lang="en-GB" sz="1600" b="0" dirty="0"/>
              <a:t>about £20k </a:t>
            </a:r>
            <a:r>
              <a:rPr lang="en-GB" sz="1600" b="0" dirty="0" smtClean="0"/>
              <a:t>each. </a:t>
            </a:r>
            <a:r>
              <a:rPr lang="en-GB" sz="1600" b="0" dirty="0" smtClean="0"/>
              <a:t>Some thought it was </a:t>
            </a:r>
            <a:r>
              <a:rPr lang="en-GB" sz="1600" b="0" dirty="0"/>
              <a:t>too </a:t>
            </a:r>
            <a:r>
              <a:rPr lang="en-GB" sz="1600" b="0" dirty="0" smtClean="0"/>
              <a:t>optimistic and generous. </a:t>
            </a:r>
          </a:p>
          <a:p>
            <a:pPr marL="361950" lvl="1" indent="-180975">
              <a:lnSpc>
                <a:spcPct val="100000"/>
              </a:lnSpc>
              <a:spcBef>
                <a:spcPts val="1200"/>
              </a:spcBef>
            </a:pPr>
            <a:r>
              <a:rPr lang="en-GB" sz="1600" dirty="0" smtClean="0"/>
              <a:t>Unknown </a:t>
            </a:r>
            <a:r>
              <a:rPr lang="en-GB" sz="1600" dirty="0"/>
              <a:t>unknowns</a:t>
            </a:r>
            <a:r>
              <a:rPr lang="en-GB" sz="1600" b="0" dirty="0" smtClean="0"/>
              <a:t>: </a:t>
            </a:r>
            <a:r>
              <a:rPr lang="en-GB" sz="1600" b="0" dirty="0"/>
              <a:t>S</a:t>
            </a:r>
            <a:r>
              <a:rPr lang="en-GB" sz="1600" b="0" dirty="0" smtClean="0"/>
              <a:t>o </a:t>
            </a:r>
            <a:r>
              <a:rPr lang="en-GB" sz="1600" b="0" dirty="0"/>
              <a:t>much to discover and learn</a:t>
            </a:r>
            <a:r>
              <a:rPr lang="en-GB" sz="1600" b="0" dirty="0" smtClean="0"/>
              <a:t>.</a:t>
            </a:r>
          </a:p>
          <a:p>
            <a:pPr marL="361950" lvl="1" indent="-180975">
              <a:lnSpc>
                <a:spcPct val="100000"/>
              </a:lnSpc>
              <a:spcBef>
                <a:spcPts val="1200"/>
              </a:spcBef>
            </a:pPr>
            <a:r>
              <a:rPr lang="en-GB" sz="1600" dirty="0" smtClean="0"/>
              <a:t>Time commitment: </a:t>
            </a:r>
            <a:r>
              <a:rPr lang="en-GB" sz="1600" b="0" dirty="0" smtClean="0"/>
              <a:t>only one worked consistently more than a 40hr week.  </a:t>
            </a:r>
          </a:p>
          <a:p>
            <a:pPr marL="361950" lvl="1" indent="-180975">
              <a:lnSpc>
                <a:spcPct val="100000"/>
              </a:lnSpc>
              <a:spcBef>
                <a:spcPts val="1200"/>
              </a:spcBef>
            </a:pPr>
            <a:r>
              <a:rPr lang="en-GB" sz="1600" dirty="0" smtClean="0"/>
              <a:t>Alternative income </a:t>
            </a:r>
            <a:r>
              <a:rPr lang="en-GB" sz="1600" b="0" dirty="0"/>
              <a:t>f</a:t>
            </a:r>
            <a:r>
              <a:rPr lang="en-GB" sz="1600" b="0" dirty="0" smtClean="0"/>
              <a:t>rom </a:t>
            </a:r>
            <a:r>
              <a:rPr lang="en-GB" sz="1600" b="0" dirty="0" smtClean="0"/>
              <a:t>family, state </a:t>
            </a:r>
            <a:r>
              <a:rPr lang="en-GB" sz="1600" b="0" dirty="0"/>
              <a:t>or other </a:t>
            </a:r>
            <a:r>
              <a:rPr lang="en-GB" sz="1600" b="0" dirty="0" smtClean="0"/>
              <a:t>work reduced </a:t>
            </a:r>
            <a:r>
              <a:rPr lang="en-GB" sz="1600" b="0" dirty="0"/>
              <a:t>the pressure to succeed in the business</a:t>
            </a:r>
            <a:r>
              <a:rPr lang="en-GB" sz="1600" b="0" dirty="0" smtClean="0"/>
              <a:t>.</a:t>
            </a:r>
          </a:p>
          <a:p>
            <a:pPr marL="361950" lvl="1" indent="-180975">
              <a:lnSpc>
                <a:spcPct val="100000"/>
              </a:lnSpc>
              <a:spcBef>
                <a:spcPts val="1200"/>
              </a:spcBef>
            </a:pPr>
            <a:r>
              <a:rPr lang="en-GB" sz="1600" dirty="0" smtClean="0"/>
              <a:t>A business team </a:t>
            </a:r>
            <a:r>
              <a:rPr lang="en-GB" sz="1600" b="0" dirty="0" smtClean="0"/>
              <a:t>may be a key to success (1), but not if the team is too big (1), or combines social as well as business (1).</a:t>
            </a:r>
          </a:p>
          <a:p>
            <a:pPr marL="361950" lvl="1" indent="-180975">
              <a:lnSpc>
                <a:spcPct val="100000"/>
              </a:lnSpc>
              <a:spcBef>
                <a:spcPts val="1200"/>
              </a:spcBef>
            </a:pPr>
            <a:r>
              <a:rPr lang="en-GB" sz="1600" dirty="0" smtClean="0"/>
              <a:t>Tough industry</a:t>
            </a:r>
            <a:r>
              <a:rPr lang="en-GB" sz="1600" b="0" dirty="0" smtClean="0"/>
              <a:t>. Are some sub-sectors especially tough – </a:t>
            </a:r>
            <a:r>
              <a:rPr lang="en-GB" sz="1600" b="0" dirty="0" err="1" smtClean="0"/>
              <a:t>eg</a:t>
            </a:r>
            <a:r>
              <a:rPr lang="en-GB" sz="1600" b="0" dirty="0" smtClean="0"/>
              <a:t> </a:t>
            </a:r>
            <a:r>
              <a:rPr lang="en-GB" sz="1600" b="0" dirty="0" smtClean="0"/>
              <a:t>music?</a:t>
            </a:r>
            <a:endParaRPr lang="en-GB" sz="1600" b="0" dirty="0" smtClean="0"/>
          </a:p>
        </p:txBody>
      </p:sp>
    </p:spTree>
    <p:extLst>
      <p:ext uri="{BB962C8B-B14F-4D97-AF65-F5344CB8AC3E}">
        <p14:creationId xmlns:p14="http://schemas.microsoft.com/office/powerpoint/2010/main" val="169087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162800" cy="792088"/>
          </a:xfrm>
        </p:spPr>
        <p:txBody>
          <a:bodyPr/>
          <a:lstStyle/>
          <a:p>
            <a:r>
              <a:rPr lang="en-GB" sz="3600" dirty="0" smtClean="0">
                <a:solidFill>
                  <a:srgbClr val="002060"/>
                </a:solidFill>
              </a:rPr>
              <a:t>Personal/Creative Threads</a:t>
            </a:r>
            <a:endParaRPr lang="en-GB" sz="3600" dirty="0">
              <a:solidFill>
                <a:srgbClr val="002060"/>
              </a:solidFill>
            </a:endParaRPr>
          </a:p>
        </p:txBody>
      </p:sp>
      <p:sp>
        <p:nvSpPr>
          <p:cNvPr id="3" name="Content Placeholder 2"/>
          <p:cNvSpPr>
            <a:spLocks noGrp="1"/>
          </p:cNvSpPr>
          <p:nvPr>
            <p:ph idx="1"/>
          </p:nvPr>
        </p:nvSpPr>
        <p:spPr>
          <a:xfrm>
            <a:off x="467544" y="1052736"/>
            <a:ext cx="8352928" cy="4680520"/>
          </a:xfrm>
        </p:spPr>
        <p:txBody>
          <a:bodyPr/>
          <a:lstStyle/>
          <a:p>
            <a:pPr marL="180975" lvl="1" indent="0">
              <a:lnSpc>
                <a:spcPct val="100000"/>
              </a:lnSpc>
              <a:spcBef>
                <a:spcPts val="1200"/>
              </a:spcBef>
              <a:buNone/>
            </a:pPr>
            <a:r>
              <a:rPr lang="en-GB" sz="1800" dirty="0" smtClean="0">
                <a:solidFill>
                  <a:srgbClr val="002060"/>
                </a:solidFill>
              </a:rPr>
              <a:t>Personal Thread</a:t>
            </a:r>
          </a:p>
          <a:p>
            <a:pPr marL="361950" lvl="1" indent="-180975">
              <a:lnSpc>
                <a:spcPct val="100000"/>
              </a:lnSpc>
              <a:spcBef>
                <a:spcPts val="1200"/>
              </a:spcBef>
            </a:pPr>
            <a:r>
              <a:rPr lang="en-GB" sz="1600" dirty="0"/>
              <a:t>School/</a:t>
            </a:r>
            <a:r>
              <a:rPr lang="en-GB" sz="1600" dirty="0" err="1"/>
              <a:t>Uni</a:t>
            </a:r>
            <a:r>
              <a:rPr lang="en-GB" sz="1600" dirty="0"/>
              <a:t> behaviours </a:t>
            </a:r>
            <a:r>
              <a:rPr lang="en-GB" sz="1600" b="0" dirty="0"/>
              <a:t>were good indicators of business behaviours. </a:t>
            </a:r>
          </a:p>
          <a:p>
            <a:pPr marL="361950" lvl="1" indent="-180975">
              <a:lnSpc>
                <a:spcPct val="100000"/>
              </a:lnSpc>
              <a:spcBef>
                <a:spcPts val="1200"/>
              </a:spcBef>
            </a:pPr>
            <a:r>
              <a:rPr lang="en-GB" sz="1600" dirty="0" smtClean="0"/>
              <a:t>Artist/Business </a:t>
            </a:r>
            <a:r>
              <a:rPr lang="en-GB" sz="1600" dirty="0"/>
              <a:t>identities</a:t>
            </a:r>
            <a:r>
              <a:rPr lang="en-GB" sz="1600" b="0" dirty="0"/>
              <a:t>. Most moved easily from an artistic identity to more of a business identity – as expected from their declared </a:t>
            </a:r>
            <a:r>
              <a:rPr lang="en-GB" sz="1600" b="0" dirty="0" smtClean="0"/>
              <a:t>intent.</a:t>
            </a:r>
          </a:p>
          <a:p>
            <a:pPr marL="285750" lvl="1" indent="-285750">
              <a:lnSpc>
                <a:spcPct val="100000"/>
              </a:lnSpc>
              <a:spcBef>
                <a:spcPts val="1200"/>
              </a:spcBef>
              <a:tabLst>
                <a:tab pos="444500" algn="l"/>
              </a:tabLst>
            </a:pPr>
            <a:r>
              <a:rPr lang="en-GB" sz="1600" dirty="0" smtClean="0"/>
              <a:t>Developing their personal lives.</a:t>
            </a:r>
            <a:r>
              <a:rPr lang="en-GB" sz="1600" b="0" dirty="0" smtClean="0"/>
              <a:t> </a:t>
            </a:r>
            <a:r>
              <a:rPr lang="en-GB" sz="1600" b="0" dirty="0"/>
              <a:t>All were exploring options in their personal lives, which influenced their businesses – </a:t>
            </a:r>
            <a:r>
              <a:rPr lang="en-GB" sz="1600" b="0" dirty="0" err="1"/>
              <a:t>eg</a:t>
            </a:r>
            <a:r>
              <a:rPr lang="en-GB" sz="1600" b="0" dirty="0"/>
              <a:t> forming/splitting </a:t>
            </a:r>
            <a:r>
              <a:rPr lang="en-GB" sz="1600" b="0" dirty="0" smtClean="0"/>
              <a:t>social partnerships</a:t>
            </a:r>
            <a:r>
              <a:rPr lang="en-GB" sz="1600" b="0" dirty="0"/>
              <a:t>.</a:t>
            </a:r>
          </a:p>
          <a:p>
            <a:pPr marL="285750" lvl="1" indent="-285750">
              <a:lnSpc>
                <a:spcPct val="100000"/>
              </a:lnSpc>
              <a:spcBef>
                <a:spcPts val="1200"/>
              </a:spcBef>
              <a:tabLst>
                <a:tab pos="444500" algn="l"/>
              </a:tabLst>
            </a:pPr>
            <a:r>
              <a:rPr lang="en-GB" sz="1600" dirty="0"/>
              <a:t>Personal issues</a:t>
            </a:r>
            <a:r>
              <a:rPr lang="en-GB" sz="1600" b="0" dirty="0"/>
              <a:t> were major determinants of career outcomes – </a:t>
            </a:r>
            <a:r>
              <a:rPr lang="en-GB" sz="1600" b="0" dirty="0" err="1"/>
              <a:t>eg</a:t>
            </a:r>
            <a:r>
              <a:rPr lang="en-GB" sz="1600" b="0" dirty="0"/>
              <a:t> financial pressures on acquiring a family, having to move location, loss of alternative income</a:t>
            </a:r>
            <a:r>
              <a:rPr lang="en-GB" sz="1600" b="0" dirty="0" smtClean="0"/>
              <a:t>.</a:t>
            </a:r>
          </a:p>
          <a:p>
            <a:pPr marL="285750" lvl="1" indent="-285750">
              <a:lnSpc>
                <a:spcPct val="100000"/>
              </a:lnSpc>
              <a:spcBef>
                <a:spcPts val="1200"/>
              </a:spcBef>
              <a:tabLst>
                <a:tab pos="444500" algn="l"/>
              </a:tabLst>
            </a:pPr>
            <a:r>
              <a:rPr lang="en-GB" sz="1600" dirty="0" smtClean="0"/>
              <a:t>Learning: </a:t>
            </a:r>
            <a:r>
              <a:rPr lang="en-GB" sz="1600" b="0" dirty="0" smtClean="0"/>
              <a:t>all believe that the experience was not wasted.</a:t>
            </a:r>
          </a:p>
          <a:p>
            <a:pPr marL="285750" lvl="1" indent="-285750">
              <a:lnSpc>
                <a:spcPct val="100000"/>
              </a:lnSpc>
              <a:spcBef>
                <a:spcPts val="1200"/>
              </a:spcBef>
              <a:tabLst>
                <a:tab pos="444500" algn="l"/>
              </a:tabLst>
            </a:pPr>
            <a:r>
              <a:rPr lang="en-GB" sz="1600" dirty="0" smtClean="0"/>
              <a:t>Serial Entrepreneurs? </a:t>
            </a:r>
            <a:r>
              <a:rPr lang="en-GB" sz="1600" b="0" dirty="0" smtClean="0"/>
              <a:t>None of the six in employment expect to run a full-time business again, but some may do some freelance work</a:t>
            </a:r>
            <a:endParaRPr lang="en-GB" sz="1600" dirty="0"/>
          </a:p>
          <a:p>
            <a:pPr marL="180975" lvl="1" indent="0">
              <a:lnSpc>
                <a:spcPct val="100000"/>
              </a:lnSpc>
              <a:spcBef>
                <a:spcPts val="1200"/>
              </a:spcBef>
              <a:buNone/>
            </a:pPr>
            <a:r>
              <a:rPr lang="en-GB" sz="1600" dirty="0" smtClean="0">
                <a:solidFill>
                  <a:srgbClr val="002060"/>
                </a:solidFill>
              </a:rPr>
              <a:t>Creative Thread</a:t>
            </a:r>
          </a:p>
          <a:p>
            <a:pPr marL="466725" lvl="1" indent="-285750">
              <a:lnSpc>
                <a:spcPct val="100000"/>
              </a:lnSpc>
              <a:spcBef>
                <a:spcPts val="1200"/>
              </a:spcBef>
            </a:pPr>
            <a:r>
              <a:rPr lang="en-GB" sz="1600" dirty="0" smtClean="0"/>
              <a:t>Practitioners? </a:t>
            </a:r>
            <a:r>
              <a:rPr lang="en-GB" sz="1600" b="0" dirty="0" smtClean="0"/>
              <a:t>Three were very keen to continue as practicing creatives. Another three do it as a side-line or hobby.</a:t>
            </a:r>
          </a:p>
        </p:txBody>
      </p:sp>
    </p:spTree>
    <p:extLst>
      <p:ext uri="{BB962C8B-B14F-4D97-AF65-F5344CB8AC3E}">
        <p14:creationId xmlns:p14="http://schemas.microsoft.com/office/powerpoint/2010/main" val="255462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162800" cy="792088"/>
          </a:xfrm>
        </p:spPr>
        <p:txBody>
          <a:bodyPr/>
          <a:lstStyle/>
          <a:p>
            <a:r>
              <a:rPr lang="en-GB" sz="3600" dirty="0" smtClean="0">
                <a:solidFill>
                  <a:srgbClr val="002060"/>
                </a:solidFill>
              </a:rPr>
              <a:t>Questions Arising from Insights</a:t>
            </a:r>
            <a:endParaRPr lang="en-GB" sz="3600" dirty="0">
              <a:solidFill>
                <a:srgbClr val="002060"/>
              </a:solidFill>
            </a:endParaRPr>
          </a:p>
        </p:txBody>
      </p:sp>
      <p:sp>
        <p:nvSpPr>
          <p:cNvPr id="3" name="Content Placeholder 2"/>
          <p:cNvSpPr>
            <a:spLocks noGrp="1"/>
          </p:cNvSpPr>
          <p:nvPr>
            <p:ph idx="1"/>
          </p:nvPr>
        </p:nvSpPr>
        <p:spPr>
          <a:xfrm>
            <a:off x="395536" y="1268760"/>
            <a:ext cx="8568952" cy="4392488"/>
          </a:xfrm>
        </p:spPr>
        <p:txBody>
          <a:bodyPr/>
          <a:lstStyle/>
          <a:p>
            <a:pPr marL="361950" lvl="1" indent="-180975">
              <a:lnSpc>
                <a:spcPct val="100000"/>
              </a:lnSpc>
              <a:spcBef>
                <a:spcPts val="1200"/>
              </a:spcBef>
            </a:pPr>
            <a:r>
              <a:rPr lang="en-GB" sz="1600" dirty="0" smtClean="0"/>
              <a:t>Excess graduates. </a:t>
            </a:r>
            <a:r>
              <a:rPr lang="en-GB" sz="1600" b="0" dirty="0" smtClean="0"/>
              <a:t>Do Universities produce too many creative graduates? </a:t>
            </a:r>
          </a:p>
          <a:p>
            <a:pPr marL="361950" lvl="1" indent="-180975">
              <a:lnSpc>
                <a:spcPct val="100000"/>
              </a:lnSpc>
              <a:spcBef>
                <a:spcPts val="1200"/>
              </a:spcBef>
            </a:pPr>
            <a:r>
              <a:rPr lang="en-GB" sz="1600" dirty="0" smtClean="0"/>
              <a:t>Enterprise training. </a:t>
            </a:r>
            <a:r>
              <a:rPr lang="en-GB" sz="1600" b="0" dirty="0" smtClean="0"/>
              <a:t>Do too few creative students get in-depth business experience and training</a:t>
            </a:r>
            <a:r>
              <a:rPr lang="en-GB" sz="1600" b="0" dirty="0"/>
              <a:t>? </a:t>
            </a:r>
            <a:r>
              <a:rPr lang="en-GB" sz="1600" b="0" dirty="0" smtClean="0"/>
              <a:t>Especially about </a:t>
            </a:r>
            <a:r>
              <a:rPr lang="en-GB" sz="1600" b="0" dirty="0"/>
              <a:t>being </a:t>
            </a:r>
            <a:r>
              <a:rPr lang="en-GB" sz="1600" dirty="0" smtClean="0"/>
              <a:t>‘necessity entrepreneurs’.</a:t>
            </a:r>
            <a:endParaRPr lang="en-GB" sz="1600" dirty="0"/>
          </a:p>
          <a:p>
            <a:pPr marL="361950" lvl="1" indent="-180975">
              <a:lnSpc>
                <a:spcPct val="100000"/>
              </a:lnSpc>
              <a:spcBef>
                <a:spcPts val="1200"/>
              </a:spcBef>
            </a:pPr>
            <a:r>
              <a:rPr lang="en-GB" sz="1600" dirty="0" smtClean="0"/>
              <a:t>Masters degrees. </a:t>
            </a:r>
            <a:r>
              <a:rPr lang="en-GB" sz="1600" b="0" dirty="0" smtClean="0"/>
              <a:t>Do graduates do a Masters degree mainly to postpone the pain of entering the employment market?</a:t>
            </a:r>
          </a:p>
          <a:p>
            <a:pPr marL="361950" lvl="1" indent="-180975">
              <a:lnSpc>
                <a:spcPct val="100000"/>
              </a:lnSpc>
              <a:spcBef>
                <a:spcPts val="1200"/>
              </a:spcBef>
            </a:pPr>
            <a:r>
              <a:rPr lang="en-GB" sz="1600" dirty="0" smtClean="0"/>
              <a:t>Post-grad support. </a:t>
            </a:r>
            <a:r>
              <a:rPr lang="en-GB" sz="1600" b="0" dirty="0" smtClean="0"/>
              <a:t>Are graduate start-up schemes too optimistic and too munificent?</a:t>
            </a:r>
          </a:p>
          <a:p>
            <a:pPr marL="361950" lvl="1" indent="-180975">
              <a:lnSpc>
                <a:spcPct val="100000"/>
              </a:lnSpc>
              <a:spcBef>
                <a:spcPts val="1200"/>
              </a:spcBef>
            </a:pPr>
            <a:r>
              <a:rPr lang="en-GB" sz="1600" dirty="0"/>
              <a:t>Selling skills. </a:t>
            </a:r>
            <a:r>
              <a:rPr lang="en-GB" sz="1600" b="0" dirty="0" smtClean="0"/>
              <a:t>Do start-up </a:t>
            </a:r>
            <a:r>
              <a:rPr lang="en-GB" sz="1600" b="0" dirty="0"/>
              <a:t>schemes give </a:t>
            </a:r>
            <a:r>
              <a:rPr lang="en-GB" sz="1600" b="0" dirty="0" smtClean="0"/>
              <a:t>too little </a:t>
            </a:r>
            <a:r>
              <a:rPr lang="en-GB" sz="1600" b="0" dirty="0"/>
              <a:t>training in selling?</a:t>
            </a:r>
          </a:p>
          <a:p>
            <a:pPr marL="361950" lvl="1" indent="-180975">
              <a:lnSpc>
                <a:spcPct val="100000"/>
              </a:lnSpc>
              <a:spcBef>
                <a:spcPts val="1200"/>
              </a:spcBef>
            </a:pPr>
            <a:r>
              <a:rPr lang="en-GB" sz="1600" dirty="0"/>
              <a:t>Teams. </a:t>
            </a:r>
            <a:r>
              <a:rPr lang="en-GB" sz="1600" b="0" dirty="0"/>
              <a:t>Should start-up programmes encourage team start-ups?</a:t>
            </a:r>
          </a:p>
          <a:p>
            <a:pPr marL="361950" lvl="1" indent="-180975">
              <a:lnSpc>
                <a:spcPct val="100000"/>
              </a:lnSpc>
              <a:spcBef>
                <a:spcPts val="1200"/>
              </a:spcBef>
            </a:pPr>
            <a:r>
              <a:rPr lang="en-GB" sz="1600" dirty="0" smtClean="0"/>
              <a:t>Getting experience. </a:t>
            </a:r>
            <a:r>
              <a:rPr lang="en-GB" sz="1600" b="0" dirty="0" smtClean="0"/>
              <a:t>Is starting a graduate business a necessary step on the road to a ‘proper creative sector job’ rather than the first step in entrepreneurship?</a:t>
            </a:r>
          </a:p>
          <a:p>
            <a:pPr marL="361950" lvl="1" indent="-180975">
              <a:lnSpc>
                <a:spcPct val="100000"/>
              </a:lnSpc>
              <a:spcBef>
                <a:spcPts val="1200"/>
              </a:spcBef>
            </a:pPr>
            <a:r>
              <a:rPr lang="en-GB" sz="1600" b="0" dirty="0"/>
              <a:t> </a:t>
            </a:r>
            <a:r>
              <a:rPr lang="en-GB" sz="1600" dirty="0" smtClean="0"/>
              <a:t>Assessments &amp; prior experience: </a:t>
            </a:r>
            <a:r>
              <a:rPr lang="en-GB" sz="1600" b="0" dirty="0"/>
              <a:t>a</a:t>
            </a:r>
            <a:r>
              <a:rPr lang="en-GB" sz="1600" b="0" dirty="0" smtClean="0"/>
              <a:t>re they good indicators of business success?</a:t>
            </a:r>
          </a:p>
          <a:p>
            <a:pPr marL="361950" lvl="1" indent="-180975">
              <a:lnSpc>
                <a:spcPct val="100000"/>
              </a:lnSpc>
              <a:spcBef>
                <a:spcPts val="1200"/>
              </a:spcBef>
            </a:pPr>
            <a:r>
              <a:rPr lang="en-GB" sz="1600" dirty="0" smtClean="0"/>
              <a:t>Personal weaknesses (</a:t>
            </a:r>
            <a:r>
              <a:rPr lang="en-GB" sz="1600" dirty="0" err="1" smtClean="0"/>
              <a:t>eg</a:t>
            </a:r>
            <a:r>
              <a:rPr lang="en-GB" sz="1600" dirty="0" smtClean="0"/>
              <a:t> confidence): </a:t>
            </a:r>
            <a:r>
              <a:rPr lang="en-GB" sz="1600" b="0" dirty="0" smtClean="0"/>
              <a:t>how can we make sure we address these? </a:t>
            </a:r>
            <a:endParaRPr lang="en-GB" sz="1600" b="0" dirty="0"/>
          </a:p>
          <a:p>
            <a:pPr marL="361950" lvl="1" indent="-180975">
              <a:lnSpc>
                <a:spcPct val="100000"/>
              </a:lnSpc>
              <a:spcBef>
                <a:spcPts val="1200"/>
              </a:spcBef>
            </a:pPr>
            <a:endParaRPr lang="en-GB" sz="1600" b="0" dirty="0" smtClean="0"/>
          </a:p>
          <a:p>
            <a:pPr marL="361950" lvl="1" indent="-180975">
              <a:lnSpc>
                <a:spcPct val="100000"/>
              </a:lnSpc>
              <a:spcBef>
                <a:spcPts val="1200"/>
              </a:spcBef>
            </a:pPr>
            <a:endParaRPr lang="en-GB" sz="1600" b="0" dirty="0"/>
          </a:p>
        </p:txBody>
      </p:sp>
    </p:spTree>
    <p:extLst>
      <p:ext uri="{BB962C8B-B14F-4D97-AF65-F5344CB8AC3E}">
        <p14:creationId xmlns:p14="http://schemas.microsoft.com/office/powerpoint/2010/main" val="312555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424936" cy="792088"/>
          </a:xfrm>
        </p:spPr>
        <p:txBody>
          <a:bodyPr/>
          <a:lstStyle/>
          <a:p>
            <a:r>
              <a:rPr lang="en-GB" sz="3200" dirty="0" smtClean="0">
                <a:solidFill>
                  <a:srgbClr val="002060"/>
                </a:solidFill>
              </a:rPr>
              <a:t>Next Steps: Focus on the Entrepreneur</a:t>
            </a:r>
            <a:endParaRPr lang="en-GB" sz="3200" dirty="0">
              <a:solidFill>
                <a:srgbClr val="002060"/>
              </a:solidFill>
            </a:endParaRPr>
          </a:p>
        </p:txBody>
      </p:sp>
      <p:sp>
        <p:nvSpPr>
          <p:cNvPr id="3" name="Content Placeholder 2"/>
          <p:cNvSpPr>
            <a:spLocks noGrp="1"/>
          </p:cNvSpPr>
          <p:nvPr>
            <p:ph idx="1"/>
          </p:nvPr>
        </p:nvSpPr>
        <p:spPr>
          <a:xfrm>
            <a:off x="395536" y="1076896"/>
            <a:ext cx="8568952" cy="4392488"/>
          </a:xfrm>
        </p:spPr>
        <p:txBody>
          <a:bodyPr/>
          <a:lstStyle/>
          <a:p>
            <a:pPr marL="180975" lvl="1" indent="0">
              <a:lnSpc>
                <a:spcPct val="100000"/>
              </a:lnSpc>
              <a:spcBef>
                <a:spcPts val="1200"/>
              </a:spcBef>
              <a:buNone/>
            </a:pPr>
            <a:r>
              <a:rPr lang="en-GB" sz="1600" dirty="0" smtClean="0"/>
              <a:t>This is a very unusual </a:t>
            </a:r>
            <a:r>
              <a:rPr lang="en-GB" sz="1600" u="sng" dirty="0" smtClean="0"/>
              <a:t>longitudinal</a:t>
            </a:r>
            <a:r>
              <a:rPr lang="en-GB" sz="1600" dirty="0" smtClean="0"/>
              <a:t> data-set: </a:t>
            </a:r>
            <a:r>
              <a:rPr lang="en-GB" sz="1600" b="0" dirty="0" smtClean="0"/>
              <a:t>detailed real-time data from business birth to closure (and beyond). What other issues should be investigated?</a:t>
            </a:r>
          </a:p>
          <a:p>
            <a:pPr marL="180975" lvl="1" indent="0">
              <a:lnSpc>
                <a:spcPct val="100000"/>
              </a:lnSpc>
              <a:spcBef>
                <a:spcPts val="1200"/>
              </a:spcBef>
              <a:buNone/>
            </a:pPr>
            <a:endParaRPr lang="en-GB" sz="1600" b="0" dirty="0"/>
          </a:p>
          <a:p>
            <a:pPr marL="180975" lvl="1" indent="0">
              <a:lnSpc>
                <a:spcPct val="100000"/>
              </a:lnSpc>
              <a:spcBef>
                <a:spcPts val="1200"/>
              </a:spcBef>
              <a:buNone/>
            </a:pPr>
            <a:endParaRPr lang="en-GB" sz="1600" b="0" dirty="0"/>
          </a:p>
        </p:txBody>
      </p:sp>
      <p:graphicFrame>
        <p:nvGraphicFramePr>
          <p:cNvPr id="4" name="Table 3"/>
          <p:cNvGraphicFramePr>
            <a:graphicFrameLocks noGrp="1"/>
          </p:cNvGraphicFramePr>
          <p:nvPr>
            <p:extLst>
              <p:ext uri="{D42A27DB-BD31-4B8C-83A1-F6EECF244321}">
                <p14:modId xmlns:p14="http://schemas.microsoft.com/office/powerpoint/2010/main" val="2697252502"/>
              </p:ext>
            </p:extLst>
          </p:nvPr>
        </p:nvGraphicFramePr>
        <p:xfrm>
          <a:off x="1403648" y="1988840"/>
          <a:ext cx="5865833" cy="3901440"/>
        </p:xfrm>
        <a:graphic>
          <a:graphicData uri="http://schemas.openxmlformats.org/drawingml/2006/table">
            <a:tbl>
              <a:tblPr firstRow="1" bandRow="1">
                <a:tableStyleId>{5C22544A-7EE6-4342-B048-85BDC9FD1C3A}</a:tableStyleId>
              </a:tblPr>
              <a:tblGrid>
                <a:gridCol w="2448272"/>
                <a:gridCol w="3417561"/>
              </a:tblGrid>
              <a:tr h="360040">
                <a:tc>
                  <a:txBody>
                    <a:bodyPr/>
                    <a:lstStyle/>
                    <a:p>
                      <a:r>
                        <a:rPr lang="en-GB" dirty="0" smtClean="0"/>
                        <a:t>Business</a:t>
                      </a:r>
                      <a:r>
                        <a:rPr lang="en-GB" baseline="0" dirty="0" smtClean="0"/>
                        <a:t> stage</a:t>
                      </a:r>
                      <a:endParaRPr lang="en-GB" dirty="0"/>
                    </a:p>
                  </a:txBody>
                  <a:tcPr/>
                </a:tc>
                <a:tc>
                  <a:txBody>
                    <a:bodyPr/>
                    <a:lstStyle/>
                    <a:p>
                      <a:r>
                        <a:rPr lang="en-GB" dirty="0" smtClean="0"/>
                        <a:t>Entrepreneurial issues</a:t>
                      </a:r>
                      <a:endParaRPr lang="en-GB" dirty="0"/>
                    </a:p>
                  </a:txBody>
                  <a:tcPr/>
                </a:tc>
              </a:tr>
              <a:tr h="370840">
                <a:tc>
                  <a:txBody>
                    <a:bodyPr/>
                    <a:lstStyle/>
                    <a:p>
                      <a:r>
                        <a:rPr lang="en-GB" sz="1600" dirty="0" smtClean="0"/>
                        <a:t>Why</a:t>
                      </a:r>
                      <a:r>
                        <a:rPr lang="en-GB" sz="1600" baseline="0" dirty="0" smtClean="0"/>
                        <a:t> and h</a:t>
                      </a:r>
                      <a:r>
                        <a:rPr lang="en-GB" sz="1600" dirty="0" smtClean="0"/>
                        <a:t>ow did they start the business? </a:t>
                      </a:r>
                      <a:endParaRPr lang="en-GB" sz="1600" dirty="0"/>
                    </a:p>
                  </a:txBody>
                  <a:tcPr/>
                </a:tc>
                <a:tc>
                  <a:txBody>
                    <a:bodyPr/>
                    <a:lstStyle/>
                    <a:p>
                      <a:pPr marL="285750" indent="-285750">
                        <a:buFont typeface="Arial" panose="020B0604020202020204" pitchFamily="34" charset="0"/>
                        <a:buChar char="•"/>
                      </a:pPr>
                      <a:r>
                        <a:rPr lang="en-GB" sz="1600" dirty="0" smtClean="0"/>
                        <a:t>Prior experiences</a:t>
                      </a:r>
                    </a:p>
                    <a:p>
                      <a:pPr marL="285750" indent="-285750">
                        <a:buFont typeface="Arial" panose="020B0604020202020204" pitchFamily="34" charset="0"/>
                        <a:buChar char="•"/>
                      </a:pPr>
                      <a:r>
                        <a:rPr lang="en-GB" sz="1600" dirty="0" smtClean="0"/>
                        <a:t>Entrepreneurial intent</a:t>
                      </a:r>
                    </a:p>
                    <a:p>
                      <a:pPr marL="285750" indent="-285750">
                        <a:buFont typeface="Arial" panose="020B0604020202020204" pitchFamily="34" charset="0"/>
                        <a:buChar char="•"/>
                      </a:pPr>
                      <a:r>
                        <a:rPr lang="en-GB" sz="1600" dirty="0" smtClean="0"/>
                        <a:t>Stages of start-up</a:t>
                      </a:r>
                    </a:p>
                    <a:p>
                      <a:pPr marL="285750" indent="-285750">
                        <a:buFont typeface="Arial" panose="020B0604020202020204" pitchFamily="34" charset="0"/>
                        <a:buChar char="•"/>
                      </a:pPr>
                      <a:r>
                        <a:rPr lang="en-GB" sz="1600" dirty="0" smtClean="0"/>
                        <a:t>Use of business </a:t>
                      </a:r>
                      <a:r>
                        <a:rPr lang="en-GB" sz="1600" baseline="0" dirty="0" smtClean="0"/>
                        <a:t>support</a:t>
                      </a:r>
                      <a:endParaRPr lang="en-GB" sz="1600" dirty="0"/>
                    </a:p>
                  </a:txBody>
                  <a:tcPr/>
                </a:tc>
              </a:tr>
              <a:tr h="370840">
                <a:tc>
                  <a:txBody>
                    <a:bodyPr/>
                    <a:lstStyle/>
                    <a:p>
                      <a:r>
                        <a:rPr lang="en-GB" sz="1600" dirty="0" smtClean="0"/>
                        <a:t>How did they run the business?</a:t>
                      </a:r>
                      <a:endParaRPr lang="en-GB" sz="1600" dirty="0"/>
                    </a:p>
                  </a:txBody>
                  <a:tcPr/>
                </a:tc>
                <a:tc>
                  <a:txBody>
                    <a:bodyPr/>
                    <a:lstStyle/>
                    <a:p>
                      <a:pPr marL="285750" indent="-285750">
                        <a:buFont typeface="Arial" panose="020B0604020202020204" pitchFamily="34" charset="0"/>
                        <a:buChar char="•"/>
                      </a:pPr>
                      <a:r>
                        <a:rPr lang="en-GB" sz="1600" dirty="0" smtClean="0"/>
                        <a:t>Critical incidents</a:t>
                      </a:r>
                    </a:p>
                    <a:p>
                      <a:pPr marL="285750" indent="-285750">
                        <a:buFont typeface="Arial" panose="020B0604020202020204" pitchFamily="34" charset="0"/>
                        <a:buChar char="•"/>
                      </a:pPr>
                      <a:r>
                        <a:rPr lang="en-GB" sz="1600" dirty="0" smtClean="0"/>
                        <a:t>Entrepreneurial learning</a:t>
                      </a:r>
                    </a:p>
                    <a:p>
                      <a:pPr marL="285750" indent="-285750">
                        <a:buFont typeface="Arial" panose="020B0604020202020204" pitchFamily="34" charset="0"/>
                        <a:buChar char="•"/>
                      </a:pPr>
                      <a:r>
                        <a:rPr lang="en-GB" sz="1600" dirty="0" smtClean="0"/>
                        <a:t>Networking/stakeholders</a:t>
                      </a:r>
                    </a:p>
                    <a:p>
                      <a:pPr marL="285750" indent="-285750">
                        <a:buFont typeface="Arial" panose="020B0604020202020204" pitchFamily="34" charset="0"/>
                        <a:buChar char="•"/>
                      </a:pPr>
                      <a:r>
                        <a:rPr lang="en-GB" sz="1600" dirty="0" smtClean="0"/>
                        <a:t>Marketing/selling</a:t>
                      </a:r>
                      <a:endParaRPr lang="en-GB" sz="1600" dirty="0"/>
                    </a:p>
                  </a:txBody>
                  <a:tcPr/>
                </a:tc>
              </a:tr>
              <a:tr h="370840">
                <a:tc>
                  <a:txBody>
                    <a:bodyPr/>
                    <a:lstStyle/>
                    <a:p>
                      <a:r>
                        <a:rPr lang="en-GB" sz="1600" dirty="0" smtClean="0"/>
                        <a:t>Why and how did they</a:t>
                      </a:r>
                      <a:r>
                        <a:rPr lang="en-GB" sz="1600" baseline="0" dirty="0" smtClean="0"/>
                        <a:t> </a:t>
                      </a:r>
                      <a:r>
                        <a:rPr lang="en-GB" sz="1600" dirty="0" smtClean="0"/>
                        <a:t> close it?</a:t>
                      </a:r>
                      <a:endParaRPr lang="en-GB" sz="1600" dirty="0"/>
                    </a:p>
                  </a:txBody>
                  <a:tcPr/>
                </a:tc>
                <a:tc>
                  <a:txBody>
                    <a:bodyPr/>
                    <a:lstStyle/>
                    <a:p>
                      <a:pPr marL="285750" indent="-285750">
                        <a:buFont typeface="Arial" panose="020B0604020202020204" pitchFamily="34" charset="0"/>
                        <a:buChar char="•"/>
                      </a:pPr>
                      <a:r>
                        <a:rPr lang="en-GB" sz="1600" baseline="0" dirty="0" smtClean="0"/>
                        <a:t>Impending doom</a:t>
                      </a:r>
                    </a:p>
                    <a:p>
                      <a:pPr marL="285750" indent="-285750">
                        <a:buFont typeface="Arial" panose="020B0604020202020204" pitchFamily="34" charset="0"/>
                        <a:buChar char="•"/>
                      </a:pPr>
                      <a:r>
                        <a:rPr lang="en-GB" sz="1600" baseline="0" dirty="0" smtClean="0"/>
                        <a:t>Closure and grief</a:t>
                      </a:r>
                    </a:p>
                    <a:p>
                      <a:pPr marL="285750" indent="-285750">
                        <a:buFont typeface="Arial" panose="020B0604020202020204" pitchFamily="34" charset="0"/>
                        <a:buChar char="•"/>
                      </a:pPr>
                      <a:r>
                        <a:rPr lang="en-GB" sz="1600" baseline="0" dirty="0" smtClean="0"/>
                        <a:t>Learning from failure</a:t>
                      </a:r>
                    </a:p>
                  </a:txBody>
                  <a:tcPr/>
                </a:tc>
              </a:tr>
              <a:tr h="370840">
                <a:tc>
                  <a:txBody>
                    <a:bodyPr/>
                    <a:lstStyle/>
                    <a:p>
                      <a:r>
                        <a:rPr lang="en-GB" sz="1600" dirty="0" smtClean="0"/>
                        <a:t>What next? Why?</a:t>
                      </a:r>
                      <a:endParaRPr lang="en-GB" sz="16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smtClean="0"/>
                        <a:t>Next career step</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smtClean="0"/>
                        <a:t>Return to entrepreneurship?</a:t>
                      </a:r>
                      <a:endParaRPr lang="en-GB" sz="1600" dirty="0" smtClean="0"/>
                    </a:p>
                  </a:txBody>
                  <a:tcPr/>
                </a:tc>
              </a:tr>
            </a:tbl>
          </a:graphicData>
        </a:graphic>
      </p:graphicFrame>
    </p:spTree>
    <p:extLst>
      <p:ext uri="{BB962C8B-B14F-4D97-AF65-F5344CB8AC3E}">
        <p14:creationId xmlns:p14="http://schemas.microsoft.com/office/powerpoint/2010/main" val="277297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HA Teessid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Foundation Introduc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1" u="none" strike="noStrike" cap="none" normalizeH="0" baseline="0" smtClean="0">
            <a:ln>
              <a:noFill/>
            </a:ln>
            <a:solidFill>
              <a:schemeClr val="tx1"/>
            </a:solidFill>
            <a:effectLst/>
            <a:latin typeface="Arial" charset="0"/>
          </a:defRPr>
        </a:defPPr>
      </a:lstStyle>
    </a:lnDef>
  </a:objectDefaults>
  <a:extraClrSchemeLst>
    <a:extraClrScheme>
      <a:clrScheme name="Foundation Introduc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undation Introduc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Foundation Introduc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undation Introduc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undation Introduc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undation Introduc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Foundation Introduc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RHA Teesside Theme</Template>
  <TotalTime>192</TotalTime>
  <Words>1404</Words>
  <Application>Microsoft Office PowerPoint</Application>
  <PresentationFormat>On-screen Show (4:3)</PresentationFormat>
  <Paragraphs>176</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RHA Teesside Theme</vt:lpstr>
      <vt:lpstr>PowerPoint Presentation</vt:lpstr>
      <vt:lpstr>Research Question and Approach</vt:lpstr>
      <vt:lpstr>PowerPoint Presentation</vt:lpstr>
      <vt:lpstr>Business/Career Routes</vt:lpstr>
      <vt:lpstr>Varied Journeys</vt:lpstr>
      <vt:lpstr>Business Thread</vt:lpstr>
      <vt:lpstr>Personal/Creative Threads</vt:lpstr>
      <vt:lpstr>Questions Arising from Insights</vt:lpstr>
      <vt:lpstr>Next Steps: Focus on the Entrepreneur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 Expectations</dc:title>
  <dc:creator>Richard</dc:creator>
  <cp:lastModifiedBy>Richard Hanage</cp:lastModifiedBy>
  <cp:revision>419</cp:revision>
  <cp:lastPrinted>2013-03-17T16:32:27Z</cp:lastPrinted>
  <dcterms:created xsi:type="dcterms:W3CDTF">2013-01-06T22:22:55Z</dcterms:created>
  <dcterms:modified xsi:type="dcterms:W3CDTF">2013-11-12T18:34:32Z</dcterms:modified>
</cp:coreProperties>
</file>